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8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5" r:id="rId6"/>
    <p:sldId id="266" r:id="rId7"/>
    <p:sldId id="26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BFE"/>
    <a:srgbClr val="EFE6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3FBF55-4266-4969-BB3C-8CE23F7D1F4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DE"/>
        </a:p>
      </dgm:t>
    </dgm:pt>
    <dgm:pt modelId="{19170B58-03DA-442B-8BF0-7A2C3B84FD69}">
      <dgm:prSet phldrT="[Text]" custT="1"/>
      <dgm:spPr>
        <a:solidFill>
          <a:schemeClr val="bg2"/>
        </a:solidFill>
        <a:ln>
          <a:solidFill>
            <a:schemeClr val="tx1">
              <a:alpha val="99000"/>
            </a:schemeClr>
          </a:solidFill>
        </a:ln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solidFill>
                <a:schemeClr val="tx1"/>
              </a:solidFill>
            </a:rPr>
            <a:t>Packaging efficiency</a:t>
          </a:r>
          <a:endParaRPr lang="en-DE" sz="1800" dirty="0">
            <a:solidFill>
              <a:schemeClr val="tx1"/>
            </a:solidFill>
          </a:endParaRPr>
        </a:p>
      </dgm:t>
    </dgm:pt>
    <dgm:pt modelId="{8212C1A8-3A9E-4EC6-B6E9-857CE6FCD943}" type="parTrans" cxnId="{002F5965-DB19-40B1-8CD7-F981BCCB2319}">
      <dgm:prSet/>
      <dgm:spPr/>
      <dgm:t>
        <a:bodyPr/>
        <a:lstStyle/>
        <a:p>
          <a:endParaRPr lang="en-DE"/>
        </a:p>
      </dgm:t>
    </dgm:pt>
    <dgm:pt modelId="{721F3A27-04DF-486B-B336-AF07D3A0A987}" type="sibTrans" cxnId="{002F5965-DB19-40B1-8CD7-F981BCCB2319}">
      <dgm:prSet/>
      <dgm:spPr/>
      <dgm:t>
        <a:bodyPr/>
        <a:lstStyle/>
        <a:p>
          <a:endParaRPr lang="en-DE"/>
        </a:p>
      </dgm:t>
    </dgm:pt>
    <dgm:pt modelId="{50FE9841-E3FF-4492-840B-C1A75C699058}">
      <dgm:prSet phldrT="[Text]" custT="1"/>
      <dgm:spPr>
        <a:solidFill>
          <a:schemeClr val="bg2"/>
        </a:solidFill>
        <a:ln>
          <a:solidFill>
            <a:schemeClr val="tx1"/>
          </a:solidFill>
        </a:ln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solidFill>
                <a:schemeClr val="tx1"/>
              </a:solidFill>
            </a:rPr>
            <a:t>Complexity of execution</a:t>
          </a:r>
          <a:endParaRPr lang="en-DE" sz="1800" dirty="0">
            <a:solidFill>
              <a:schemeClr val="tx1"/>
            </a:solidFill>
          </a:endParaRPr>
        </a:p>
      </dgm:t>
    </dgm:pt>
    <dgm:pt modelId="{BA7A7830-8188-4D9D-9C84-98B20B3833BA}" type="parTrans" cxnId="{9483A630-505F-45D5-8087-C21719FC1E47}">
      <dgm:prSet/>
      <dgm:spPr/>
      <dgm:t>
        <a:bodyPr/>
        <a:lstStyle/>
        <a:p>
          <a:endParaRPr lang="en-DE"/>
        </a:p>
      </dgm:t>
    </dgm:pt>
    <dgm:pt modelId="{54166521-2F74-46BD-BBB9-D2A81E3966A9}" type="sibTrans" cxnId="{9483A630-505F-45D5-8087-C21719FC1E47}">
      <dgm:prSet/>
      <dgm:spPr/>
      <dgm:t>
        <a:bodyPr/>
        <a:lstStyle/>
        <a:p>
          <a:endParaRPr lang="en-DE"/>
        </a:p>
      </dgm:t>
    </dgm:pt>
    <dgm:pt modelId="{07A3E54E-574A-4899-92E1-F9BDD2E21DAA}">
      <dgm:prSet phldrT="[Text]" custT="1"/>
      <dgm:spPr>
        <a:solidFill>
          <a:schemeClr val="bg2"/>
        </a:solidFill>
        <a:ln>
          <a:solidFill>
            <a:schemeClr val="tx1"/>
          </a:solidFill>
        </a:ln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solidFill>
                <a:schemeClr val="tx1"/>
              </a:solidFill>
            </a:rPr>
            <a:t>Computation time and power</a:t>
          </a:r>
          <a:endParaRPr lang="en-DE" sz="1800" dirty="0">
            <a:solidFill>
              <a:schemeClr val="tx1"/>
            </a:solidFill>
          </a:endParaRPr>
        </a:p>
      </dgm:t>
    </dgm:pt>
    <dgm:pt modelId="{D283E9EC-EA62-41C1-9083-3D2AD9101420}" type="parTrans" cxnId="{CD114549-AAAC-4F5C-840B-06C5A004BB76}">
      <dgm:prSet/>
      <dgm:spPr/>
      <dgm:t>
        <a:bodyPr/>
        <a:lstStyle/>
        <a:p>
          <a:endParaRPr lang="en-DE"/>
        </a:p>
      </dgm:t>
    </dgm:pt>
    <dgm:pt modelId="{DB3AD325-954F-452D-85CD-10BF5159CF81}" type="sibTrans" cxnId="{CD114549-AAAC-4F5C-840B-06C5A004BB76}">
      <dgm:prSet/>
      <dgm:spPr/>
      <dgm:t>
        <a:bodyPr/>
        <a:lstStyle/>
        <a:p>
          <a:endParaRPr lang="en-DE"/>
        </a:p>
      </dgm:t>
    </dgm:pt>
    <dgm:pt modelId="{158ED218-5EDF-4F55-AC5A-03477873F64B}">
      <dgm:prSet phldrT="[Text]" custT="1"/>
      <dgm:spPr>
        <a:solidFill>
          <a:schemeClr val="bg2"/>
        </a:solidFill>
        <a:ln>
          <a:solidFill>
            <a:schemeClr val="tx1"/>
          </a:solidFill>
        </a:ln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solidFill>
                <a:schemeClr val="tx1"/>
              </a:solidFill>
            </a:rPr>
            <a:t>Customization to the end user</a:t>
          </a:r>
          <a:endParaRPr lang="en-DE" sz="1800" dirty="0">
            <a:solidFill>
              <a:schemeClr val="tx1"/>
            </a:solidFill>
          </a:endParaRPr>
        </a:p>
      </dgm:t>
    </dgm:pt>
    <dgm:pt modelId="{B015052D-F0B2-4DD4-8D29-8F49811506D4}" type="parTrans" cxnId="{FB78796E-5333-4D66-9F04-9D0CEC4257B0}">
      <dgm:prSet/>
      <dgm:spPr/>
      <dgm:t>
        <a:bodyPr/>
        <a:lstStyle/>
        <a:p>
          <a:endParaRPr lang="en-DE"/>
        </a:p>
      </dgm:t>
    </dgm:pt>
    <dgm:pt modelId="{6B4B69D5-4149-4663-A443-EA097B4E5601}" type="sibTrans" cxnId="{FB78796E-5333-4D66-9F04-9D0CEC4257B0}">
      <dgm:prSet/>
      <dgm:spPr/>
      <dgm:t>
        <a:bodyPr/>
        <a:lstStyle/>
        <a:p>
          <a:endParaRPr lang="en-DE"/>
        </a:p>
      </dgm:t>
    </dgm:pt>
    <dgm:pt modelId="{103E59D1-554C-4837-BBEA-259118B80264}" type="pres">
      <dgm:prSet presAssocID="{D93FBF55-4266-4969-BB3C-8CE23F7D1F42}" presName="linear" presStyleCnt="0">
        <dgm:presLayoutVars>
          <dgm:dir/>
          <dgm:animLvl val="lvl"/>
          <dgm:resizeHandles val="exact"/>
        </dgm:presLayoutVars>
      </dgm:prSet>
      <dgm:spPr/>
    </dgm:pt>
    <dgm:pt modelId="{DB11C489-3A42-477A-9936-D88033E8888E}" type="pres">
      <dgm:prSet presAssocID="{19170B58-03DA-442B-8BF0-7A2C3B84FD69}" presName="parentLin" presStyleCnt="0"/>
      <dgm:spPr/>
    </dgm:pt>
    <dgm:pt modelId="{B55C8877-B0A9-411C-B6CB-1A0F35E1785C}" type="pres">
      <dgm:prSet presAssocID="{19170B58-03DA-442B-8BF0-7A2C3B84FD69}" presName="parentLeftMargin" presStyleLbl="node1" presStyleIdx="0" presStyleCnt="4"/>
      <dgm:spPr/>
    </dgm:pt>
    <dgm:pt modelId="{2D44098D-06B8-4EA9-AE96-A112912A8764}" type="pres">
      <dgm:prSet presAssocID="{19170B58-03DA-442B-8BF0-7A2C3B84FD6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3908613-2FF2-40B0-BB18-637164BF7544}" type="pres">
      <dgm:prSet presAssocID="{19170B58-03DA-442B-8BF0-7A2C3B84FD69}" presName="negativeSpace" presStyleCnt="0"/>
      <dgm:spPr/>
    </dgm:pt>
    <dgm:pt modelId="{48703206-8D9C-4753-A47C-7611B9EC596E}" type="pres">
      <dgm:prSet presAssocID="{19170B58-03DA-442B-8BF0-7A2C3B84FD69}" presName="childText" presStyleLbl="conFgAcc1" presStyleIdx="0" presStyleCnt="4">
        <dgm:presLayoutVars>
          <dgm:bulletEnabled val="1"/>
        </dgm:presLayoutVars>
      </dgm:prSet>
      <dgm:spPr/>
    </dgm:pt>
    <dgm:pt modelId="{8D60A2BB-0507-437C-9F1A-7DCF9C14DB1B}" type="pres">
      <dgm:prSet presAssocID="{721F3A27-04DF-486B-B336-AF07D3A0A987}" presName="spaceBetweenRectangles" presStyleCnt="0"/>
      <dgm:spPr/>
    </dgm:pt>
    <dgm:pt modelId="{B5AE8486-1565-45EE-9E7B-B92EE59E63A9}" type="pres">
      <dgm:prSet presAssocID="{50FE9841-E3FF-4492-840B-C1A75C699058}" presName="parentLin" presStyleCnt="0"/>
      <dgm:spPr/>
    </dgm:pt>
    <dgm:pt modelId="{B3C830CB-4635-47A3-9585-3C8C3895DA47}" type="pres">
      <dgm:prSet presAssocID="{50FE9841-E3FF-4492-840B-C1A75C699058}" presName="parentLeftMargin" presStyleLbl="node1" presStyleIdx="0" presStyleCnt="4"/>
      <dgm:spPr/>
    </dgm:pt>
    <dgm:pt modelId="{16F44233-CFB3-451A-8752-B5698A1C2A2C}" type="pres">
      <dgm:prSet presAssocID="{50FE9841-E3FF-4492-840B-C1A75C69905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B732D0C7-265C-487F-9E63-2D600525CC8A}" type="pres">
      <dgm:prSet presAssocID="{50FE9841-E3FF-4492-840B-C1A75C699058}" presName="negativeSpace" presStyleCnt="0"/>
      <dgm:spPr/>
    </dgm:pt>
    <dgm:pt modelId="{1459DB3D-A39C-48E1-98DB-095F199461A5}" type="pres">
      <dgm:prSet presAssocID="{50FE9841-E3FF-4492-840B-C1A75C699058}" presName="childText" presStyleLbl="conFgAcc1" presStyleIdx="1" presStyleCnt="4">
        <dgm:presLayoutVars>
          <dgm:bulletEnabled val="1"/>
        </dgm:presLayoutVars>
      </dgm:prSet>
      <dgm:spPr/>
    </dgm:pt>
    <dgm:pt modelId="{8BC98F32-01D6-4D55-8CE0-755E31A15D0D}" type="pres">
      <dgm:prSet presAssocID="{54166521-2F74-46BD-BBB9-D2A81E3966A9}" presName="spaceBetweenRectangles" presStyleCnt="0"/>
      <dgm:spPr/>
    </dgm:pt>
    <dgm:pt modelId="{DDABA941-6685-454F-8BA2-BA4C5E73DE4D}" type="pres">
      <dgm:prSet presAssocID="{07A3E54E-574A-4899-92E1-F9BDD2E21DAA}" presName="parentLin" presStyleCnt="0"/>
      <dgm:spPr/>
    </dgm:pt>
    <dgm:pt modelId="{F7EB4B22-4C23-44E0-A445-1C5D52AEE41B}" type="pres">
      <dgm:prSet presAssocID="{07A3E54E-574A-4899-92E1-F9BDD2E21DAA}" presName="parentLeftMargin" presStyleLbl="node1" presStyleIdx="1" presStyleCnt="4"/>
      <dgm:spPr/>
    </dgm:pt>
    <dgm:pt modelId="{55B20C14-F3A6-4A1A-A1C1-9A5A2E815E7B}" type="pres">
      <dgm:prSet presAssocID="{07A3E54E-574A-4899-92E1-F9BDD2E21DAA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8D11875B-9C5C-4A38-8A53-64CC5CCF20CE}" type="pres">
      <dgm:prSet presAssocID="{07A3E54E-574A-4899-92E1-F9BDD2E21DAA}" presName="negativeSpace" presStyleCnt="0"/>
      <dgm:spPr/>
    </dgm:pt>
    <dgm:pt modelId="{9FEB6D6C-8F00-402B-8092-2AB2C35287F0}" type="pres">
      <dgm:prSet presAssocID="{07A3E54E-574A-4899-92E1-F9BDD2E21DAA}" presName="childText" presStyleLbl="conFgAcc1" presStyleIdx="2" presStyleCnt="4">
        <dgm:presLayoutVars>
          <dgm:bulletEnabled val="1"/>
        </dgm:presLayoutVars>
      </dgm:prSet>
      <dgm:spPr/>
    </dgm:pt>
    <dgm:pt modelId="{06A6DC33-8192-471A-B698-7B26C0A65FEF}" type="pres">
      <dgm:prSet presAssocID="{DB3AD325-954F-452D-85CD-10BF5159CF81}" presName="spaceBetweenRectangles" presStyleCnt="0"/>
      <dgm:spPr/>
    </dgm:pt>
    <dgm:pt modelId="{3FEDD7E5-9767-463F-9EFD-E0DCA30EF27F}" type="pres">
      <dgm:prSet presAssocID="{158ED218-5EDF-4F55-AC5A-03477873F64B}" presName="parentLin" presStyleCnt="0"/>
      <dgm:spPr/>
    </dgm:pt>
    <dgm:pt modelId="{0C659D92-04CB-4347-A572-C6BB43652D66}" type="pres">
      <dgm:prSet presAssocID="{158ED218-5EDF-4F55-AC5A-03477873F64B}" presName="parentLeftMargin" presStyleLbl="node1" presStyleIdx="2" presStyleCnt="4"/>
      <dgm:spPr/>
    </dgm:pt>
    <dgm:pt modelId="{184EE9FA-E799-424C-915C-6BA66996B019}" type="pres">
      <dgm:prSet presAssocID="{158ED218-5EDF-4F55-AC5A-03477873F64B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1D3DEE05-D259-410A-BB83-4E565DA8FD1A}" type="pres">
      <dgm:prSet presAssocID="{158ED218-5EDF-4F55-AC5A-03477873F64B}" presName="negativeSpace" presStyleCnt="0"/>
      <dgm:spPr/>
    </dgm:pt>
    <dgm:pt modelId="{D87E4804-D710-41B0-8C61-37CEE7FE07A9}" type="pres">
      <dgm:prSet presAssocID="{158ED218-5EDF-4F55-AC5A-03477873F64B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DA6F4F16-A22D-482A-82E4-0E3D841D9AEB}" type="presOf" srcId="{158ED218-5EDF-4F55-AC5A-03477873F64B}" destId="{0C659D92-04CB-4347-A572-C6BB43652D66}" srcOrd="0" destOrd="0" presId="urn:microsoft.com/office/officeart/2005/8/layout/list1"/>
    <dgm:cxn modelId="{3B49081D-4718-440A-80C9-D3DDBBFB7C0C}" type="presOf" srcId="{19170B58-03DA-442B-8BF0-7A2C3B84FD69}" destId="{2D44098D-06B8-4EA9-AE96-A112912A8764}" srcOrd="1" destOrd="0" presId="urn:microsoft.com/office/officeart/2005/8/layout/list1"/>
    <dgm:cxn modelId="{F3F8E91E-A495-4D8A-BEF6-A502485DB05C}" type="presOf" srcId="{07A3E54E-574A-4899-92E1-F9BDD2E21DAA}" destId="{55B20C14-F3A6-4A1A-A1C1-9A5A2E815E7B}" srcOrd="1" destOrd="0" presId="urn:microsoft.com/office/officeart/2005/8/layout/list1"/>
    <dgm:cxn modelId="{9483A630-505F-45D5-8087-C21719FC1E47}" srcId="{D93FBF55-4266-4969-BB3C-8CE23F7D1F42}" destId="{50FE9841-E3FF-4492-840B-C1A75C699058}" srcOrd="1" destOrd="0" parTransId="{BA7A7830-8188-4D9D-9C84-98B20B3833BA}" sibTransId="{54166521-2F74-46BD-BBB9-D2A81E3966A9}"/>
    <dgm:cxn modelId="{2C2DB33A-5EBE-40E9-AD0A-976C3A9ED2C4}" type="presOf" srcId="{50FE9841-E3FF-4492-840B-C1A75C699058}" destId="{16F44233-CFB3-451A-8752-B5698A1C2A2C}" srcOrd="1" destOrd="0" presId="urn:microsoft.com/office/officeart/2005/8/layout/list1"/>
    <dgm:cxn modelId="{94C10743-EB34-40B7-8977-9A3036E776F2}" type="presOf" srcId="{50FE9841-E3FF-4492-840B-C1A75C699058}" destId="{B3C830CB-4635-47A3-9585-3C8C3895DA47}" srcOrd="0" destOrd="0" presId="urn:microsoft.com/office/officeart/2005/8/layout/list1"/>
    <dgm:cxn modelId="{72C3D845-5358-46C8-B905-DF02B451AC79}" type="presOf" srcId="{158ED218-5EDF-4F55-AC5A-03477873F64B}" destId="{184EE9FA-E799-424C-915C-6BA66996B019}" srcOrd="1" destOrd="0" presId="urn:microsoft.com/office/officeart/2005/8/layout/list1"/>
    <dgm:cxn modelId="{CD114549-AAAC-4F5C-840B-06C5A004BB76}" srcId="{D93FBF55-4266-4969-BB3C-8CE23F7D1F42}" destId="{07A3E54E-574A-4899-92E1-F9BDD2E21DAA}" srcOrd="2" destOrd="0" parTransId="{D283E9EC-EA62-41C1-9083-3D2AD9101420}" sibTransId="{DB3AD325-954F-452D-85CD-10BF5159CF81}"/>
    <dgm:cxn modelId="{002F5965-DB19-40B1-8CD7-F981BCCB2319}" srcId="{D93FBF55-4266-4969-BB3C-8CE23F7D1F42}" destId="{19170B58-03DA-442B-8BF0-7A2C3B84FD69}" srcOrd="0" destOrd="0" parTransId="{8212C1A8-3A9E-4EC6-B6E9-857CE6FCD943}" sibTransId="{721F3A27-04DF-486B-B336-AF07D3A0A987}"/>
    <dgm:cxn modelId="{AB0EEB68-CC1F-484C-A8C8-4C9663345876}" type="presOf" srcId="{D93FBF55-4266-4969-BB3C-8CE23F7D1F42}" destId="{103E59D1-554C-4837-BBEA-259118B80264}" srcOrd="0" destOrd="0" presId="urn:microsoft.com/office/officeart/2005/8/layout/list1"/>
    <dgm:cxn modelId="{FB78796E-5333-4D66-9F04-9D0CEC4257B0}" srcId="{D93FBF55-4266-4969-BB3C-8CE23F7D1F42}" destId="{158ED218-5EDF-4F55-AC5A-03477873F64B}" srcOrd="3" destOrd="0" parTransId="{B015052D-F0B2-4DD4-8D29-8F49811506D4}" sibTransId="{6B4B69D5-4149-4663-A443-EA097B4E5601}"/>
    <dgm:cxn modelId="{9BF514E2-94A0-4318-BEA5-E41A77034772}" type="presOf" srcId="{07A3E54E-574A-4899-92E1-F9BDD2E21DAA}" destId="{F7EB4B22-4C23-44E0-A445-1C5D52AEE41B}" srcOrd="0" destOrd="0" presId="urn:microsoft.com/office/officeart/2005/8/layout/list1"/>
    <dgm:cxn modelId="{26A216E7-7E31-4E92-AE60-086DEB8786AD}" type="presOf" srcId="{19170B58-03DA-442B-8BF0-7A2C3B84FD69}" destId="{B55C8877-B0A9-411C-B6CB-1A0F35E1785C}" srcOrd="0" destOrd="0" presId="urn:microsoft.com/office/officeart/2005/8/layout/list1"/>
    <dgm:cxn modelId="{860E38EE-4BFE-4968-9A2D-AEF3C7B47760}" type="presParOf" srcId="{103E59D1-554C-4837-BBEA-259118B80264}" destId="{DB11C489-3A42-477A-9936-D88033E8888E}" srcOrd="0" destOrd="0" presId="urn:microsoft.com/office/officeart/2005/8/layout/list1"/>
    <dgm:cxn modelId="{7D30B910-0C67-4A07-99BD-5E030F40663E}" type="presParOf" srcId="{DB11C489-3A42-477A-9936-D88033E8888E}" destId="{B55C8877-B0A9-411C-B6CB-1A0F35E1785C}" srcOrd="0" destOrd="0" presId="urn:microsoft.com/office/officeart/2005/8/layout/list1"/>
    <dgm:cxn modelId="{CD4C6A1C-7BD7-4A9D-9EE7-30BA8E39474E}" type="presParOf" srcId="{DB11C489-3A42-477A-9936-D88033E8888E}" destId="{2D44098D-06B8-4EA9-AE96-A112912A8764}" srcOrd="1" destOrd="0" presId="urn:microsoft.com/office/officeart/2005/8/layout/list1"/>
    <dgm:cxn modelId="{BAF89B4F-7D31-422B-9118-6526DC631E45}" type="presParOf" srcId="{103E59D1-554C-4837-BBEA-259118B80264}" destId="{D3908613-2FF2-40B0-BB18-637164BF7544}" srcOrd="1" destOrd="0" presId="urn:microsoft.com/office/officeart/2005/8/layout/list1"/>
    <dgm:cxn modelId="{70D3913D-937B-4730-AFD9-232B8850AE85}" type="presParOf" srcId="{103E59D1-554C-4837-BBEA-259118B80264}" destId="{48703206-8D9C-4753-A47C-7611B9EC596E}" srcOrd="2" destOrd="0" presId="urn:microsoft.com/office/officeart/2005/8/layout/list1"/>
    <dgm:cxn modelId="{5852FE73-F8E8-41C4-915E-2127A00A3FFD}" type="presParOf" srcId="{103E59D1-554C-4837-BBEA-259118B80264}" destId="{8D60A2BB-0507-437C-9F1A-7DCF9C14DB1B}" srcOrd="3" destOrd="0" presId="urn:microsoft.com/office/officeart/2005/8/layout/list1"/>
    <dgm:cxn modelId="{FB96554A-F6B9-48A6-9BF0-701E44CB47A0}" type="presParOf" srcId="{103E59D1-554C-4837-BBEA-259118B80264}" destId="{B5AE8486-1565-45EE-9E7B-B92EE59E63A9}" srcOrd="4" destOrd="0" presId="urn:microsoft.com/office/officeart/2005/8/layout/list1"/>
    <dgm:cxn modelId="{870F98DA-D422-40ED-BAA2-A2DD2E2517D1}" type="presParOf" srcId="{B5AE8486-1565-45EE-9E7B-B92EE59E63A9}" destId="{B3C830CB-4635-47A3-9585-3C8C3895DA47}" srcOrd="0" destOrd="0" presId="urn:microsoft.com/office/officeart/2005/8/layout/list1"/>
    <dgm:cxn modelId="{A2BA1EB5-31D8-4397-87CA-44B496D534C8}" type="presParOf" srcId="{B5AE8486-1565-45EE-9E7B-B92EE59E63A9}" destId="{16F44233-CFB3-451A-8752-B5698A1C2A2C}" srcOrd="1" destOrd="0" presId="urn:microsoft.com/office/officeart/2005/8/layout/list1"/>
    <dgm:cxn modelId="{3D9AC67B-F42D-4D11-9578-456C8DF12085}" type="presParOf" srcId="{103E59D1-554C-4837-BBEA-259118B80264}" destId="{B732D0C7-265C-487F-9E63-2D600525CC8A}" srcOrd="5" destOrd="0" presId="urn:microsoft.com/office/officeart/2005/8/layout/list1"/>
    <dgm:cxn modelId="{2D85D1D2-862A-486B-992A-7E1E5A92CB19}" type="presParOf" srcId="{103E59D1-554C-4837-BBEA-259118B80264}" destId="{1459DB3D-A39C-48E1-98DB-095F199461A5}" srcOrd="6" destOrd="0" presId="urn:microsoft.com/office/officeart/2005/8/layout/list1"/>
    <dgm:cxn modelId="{CE14EC25-65E6-44A2-9C26-E6610DEB5F77}" type="presParOf" srcId="{103E59D1-554C-4837-BBEA-259118B80264}" destId="{8BC98F32-01D6-4D55-8CE0-755E31A15D0D}" srcOrd="7" destOrd="0" presId="urn:microsoft.com/office/officeart/2005/8/layout/list1"/>
    <dgm:cxn modelId="{CEAC6152-04CE-4560-8379-0405D10F92FA}" type="presParOf" srcId="{103E59D1-554C-4837-BBEA-259118B80264}" destId="{DDABA941-6685-454F-8BA2-BA4C5E73DE4D}" srcOrd="8" destOrd="0" presId="urn:microsoft.com/office/officeart/2005/8/layout/list1"/>
    <dgm:cxn modelId="{726489B2-CF1E-4716-93BC-069B399C9D66}" type="presParOf" srcId="{DDABA941-6685-454F-8BA2-BA4C5E73DE4D}" destId="{F7EB4B22-4C23-44E0-A445-1C5D52AEE41B}" srcOrd="0" destOrd="0" presId="urn:microsoft.com/office/officeart/2005/8/layout/list1"/>
    <dgm:cxn modelId="{CF0DBE0E-7E34-418D-9B27-36AF228721C2}" type="presParOf" srcId="{DDABA941-6685-454F-8BA2-BA4C5E73DE4D}" destId="{55B20C14-F3A6-4A1A-A1C1-9A5A2E815E7B}" srcOrd="1" destOrd="0" presId="urn:microsoft.com/office/officeart/2005/8/layout/list1"/>
    <dgm:cxn modelId="{5B6C1043-B580-45E8-B385-30F720F3A5F7}" type="presParOf" srcId="{103E59D1-554C-4837-BBEA-259118B80264}" destId="{8D11875B-9C5C-4A38-8A53-64CC5CCF20CE}" srcOrd="9" destOrd="0" presId="urn:microsoft.com/office/officeart/2005/8/layout/list1"/>
    <dgm:cxn modelId="{CE4A0FC9-C813-4744-A27F-6ED69D038C3C}" type="presParOf" srcId="{103E59D1-554C-4837-BBEA-259118B80264}" destId="{9FEB6D6C-8F00-402B-8092-2AB2C35287F0}" srcOrd="10" destOrd="0" presId="urn:microsoft.com/office/officeart/2005/8/layout/list1"/>
    <dgm:cxn modelId="{F555D848-CEB7-4B09-A257-3186CDD8EFFF}" type="presParOf" srcId="{103E59D1-554C-4837-BBEA-259118B80264}" destId="{06A6DC33-8192-471A-B698-7B26C0A65FEF}" srcOrd="11" destOrd="0" presId="urn:microsoft.com/office/officeart/2005/8/layout/list1"/>
    <dgm:cxn modelId="{3222CB10-967A-49A4-AE73-F86F7C7AFE37}" type="presParOf" srcId="{103E59D1-554C-4837-BBEA-259118B80264}" destId="{3FEDD7E5-9767-463F-9EFD-E0DCA30EF27F}" srcOrd="12" destOrd="0" presId="urn:microsoft.com/office/officeart/2005/8/layout/list1"/>
    <dgm:cxn modelId="{06CA0252-2FB7-4C43-BD6B-1F689680EACE}" type="presParOf" srcId="{3FEDD7E5-9767-463F-9EFD-E0DCA30EF27F}" destId="{0C659D92-04CB-4347-A572-C6BB43652D66}" srcOrd="0" destOrd="0" presId="urn:microsoft.com/office/officeart/2005/8/layout/list1"/>
    <dgm:cxn modelId="{7D5C6364-0356-4510-9C05-CA66089341F0}" type="presParOf" srcId="{3FEDD7E5-9767-463F-9EFD-E0DCA30EF27F}" destId="{184EE9FA-E799-424C-915C-6BA66996B019}" srcOrd="1" destOrd="0" presId="urn:microsoft.com/office/officeart/2005/8/layout/list1"/>
    <dgm:cxn modelId="{3CBD05FA-C3A8-4B7C-9B53-08544230D7F4}" type="presParOf" srcId="{103E59D1-554C-4837-BBEA-259118B80264}" destId="{1D3DEE05-D259-410A-BB83-4E565DA8FD1A}" srcOrd="13" destOrd="0" presId="urn:microsoft.com/office/officeart/2005/8/layout/list1"/>
    <dgm:cxn modelId="{74C65C88-D915-430C-B6A4-3F41DC9BF953}" type="presParOf" srcId="{103E59D1-554C-4837-BBEA-259118B80264}" destId="{D87E4804-D710-41B0-8C61-37CEE7FE07A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703206-8D9C-4753-A47C-7611B9EC596E}">
      <dsp:nvSpPr>
        <dsp:cNvPr id="0" name=""/>
        <dsp:cNvSpPr/>
      </dsp:nvSpPr>
      <dsp:spPr>
        <a:xfrm>
          <a:off x="0" y="300859"/>
          <a:ext cx="561120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44098D-06B8-4EA9-AE96-A112912A8764}">
      <dsp:nvSpPr>
        <dsp:cNvPr id="0" name=""/>
        <dsp:cNvSpPr/>
      </dsp:nvSpPr>
      <dsp:spPr>
        <a:xfrm>
          <a:off x="280560" y="20419"/>
          <a:ext cx="3927842" cy="560880"/>
        </a:xfrm>
        <a:prstGeom prst="roundRect">
          <a:avLst/>
        </a:prstGeom>
        <a:solidFill>
          <a:schemeClr val="bg2"/>
        </a:solidFill>
        <a:ln w="12700" cap="flat" cmpd="sng" algn="ctr">
          <a:solidFill>
            <a:schemeClr val="tx1">
              <a:alpha val="99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463" tIns="0" rIns="14846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800" kern="1200" dirty="0">
              <a:solidFill>
                <a:schemeClr val="tx1"/>
              </a:solidFill>
            </a:rPr>
            <a:t>Packaging efficiency</a:t>
          </a:r>
          <a:endParaRPr lang="en-DE" sz="1800" kern="1200" dirty="0">
            <a:solidFill>
              <a:schemeClr val="tx1"/>
            </a:solidFill>
          </a:endParaRPr>
        </a:p>
      </dsp:txBody>
      <dsp:txXfrm>
        <a:off x="307940" y="47799"/>
        <a:ext cx="3873082" cy="506120"/>
      </dsp:txXfrm>
    </dsp:sp>
    <dsp:sp modelId="{1459DB3D-A39C-48E1-98DB-095F199461A5}">
      <dsp:nvSpPr>
        <dsp:cNvPr id="0" name=""/>
        <dsp:cNvSpPr/>
      </dsp:nvSpPr>
      <dsp:spPr>
        <a:xfrm>
          <a:off x="0" y="1162700"/>
          <a:ext cx="561120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F44233-CFB3-451A-8752-B5698A1C2A2C}">
      <dsp:nvSpPr>
        <dsp:cNvPr id="0" name=""/>
        <dsp:cNvSpPr/>
      </dsp:nvSpPr>
      <dsp:spPr>
        <a:xfrm>
          <a:off x="280560" y="882260"/>
          <a:ext cx="3927842" cy="560880"/>
        </a:xfrm>
        <a:prstGeom prst="roundRect">
          <a:avLst/>
        </a:prstGeom>
        <a:solidFill>
          <a:schemeClr val="bg2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463" tIns="0" rIns="14846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800" kern="1200" dirty="0">
              <a:solidFill>
                <a:schemeClr val="tx1"/>
              </a:solidFill>
            </a:rPr>
            <a:t>Complexity of execution</a:t>
          </a:r>
          <a:endParaRPr lang="en-DE" sz="1800" kern="1200" dirty="0">
            <a:solidFill>
              <a:schemeClr val="tx1"/>
            </a:solidFill>
          </a:endParaRPr>
        </a:p>
      </dsp:txBody>
      <dsp:txXfrm>
        <a:off x="307940" y="909640"/>
        <a:ext cx="3873082" cy="506120"/>
      </dsp:txXfrm>
    </dsp:sp>
    <dsp:sp modelId="{9FEB6D6C-8F00-402B-8092-2AB2C35287F0}">
      <dsp:nvSpPr>
        <dsp:cNvPr id="0" name=""/>
        <dsp:cNvSpPr/>
      </dsp:nvSpPr>
      <dsp:spPr>
        <a:xfrm>
          <a:off x="0" y="2024540"/>
          <a:ext cx="561120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B20C14-F3A6-4A1A-A1C1-9A5A2E815E7B}">
      <dsp:nvSpPr>
        <dsp:cNvPr id="0" name=""/>
        <dsp:cNvSpPr/>
      </dsp:nvSpPr>
      <dsp:spPr>
        <a:xfrm>
          <a:off x="280560" y="1744100"/>
          <a:ext cx="3927842" cy="560880"/>
        </a:xfrm>
        <a:prstGeom prst="roundRect">
          <a:avLst/>
        </a:prstGeom>
        <a:solidFill>
          <a:schemeClr val="bg2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463" tIns="0" rIns="14846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800" kern="1200" dirty="0">
              <a:solidFill>
                <a:schemeClr val="tx1"/>
              </a:solidFill>
            </a:rPr>
            <a:t>Computation time and power</a:t>
          </a:r>
          <a:endParaRPr lang="en-DE" sz="1800" kern="1200" dirty="0">
            <a:solidFill>
              <a:schemeClr val="tx1"/>
            </a:solidFill>
          </a:endParaRPr>
        </a:p>
      </dsp:txBody>
      <dsp:txXfrm>
        <a:off x="307940" y="1771480"/>
        <a:ext cx="3873082" cy="506120"/>
      </dsp:txXfrm>
    </dsp:sp>
    <dsp:sp modelId="{D87E4804-D710-41B0-8C61-37CEE7FE07A9}">
      <dsp:nvSpPr>
        <dsp:cNvPr id="0" name=""/>
        <dsp:cNvSpPr/>
      </dsp:nvSpPr>
      <dsp:spPr>
        <a:xfrm>
          <a:off x="0" y="2886380"/>
          <a:ext cx="561120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4EE9FA-E799-424C-915C-6BA66996B019}">
      <dsp:nvSpPr>
        <dsp:cNvPr id="0" name=""/>
        <dsp:cNvSpPr/>
      </dsp:nvSpPr>
      <dsp:spPr>
        <a:xfrm>
          <a:off x="280560" y="2605940"/>
          <a:ext cx="3927842" cy="560880"/>
        </a:xfrm>
        <a:prstGeom prst="roundRect">
          <a:avLst/>
        </a:prstGeom>
        <a:solidFill>
          <a:schemeClr val="bg2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463" tIns="0" rIns="14846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800" kern="1200" dirty="0">
              <a:solidFill>
                <a:schemeClr val="tx1"/>
              </a:solidFill>
            </a:rPr>
            <a:t>Customization to the end user</a:t>
          </a:r>
          <a:endParaRPr lang="en-DE" sz="1800" kern="1200" dirty="0">
            <a:solidFill>
              <a:schemeClr val="tx1"/>
            </a:solidFill>
          </a:endParaRPr>
        </a:p>
      </dsp:txBody>
      <dsp:txXfrm>
        <a:off x="307940" y="2633320"/>
        <a:ext cx="3873082" cy="506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DC8B6-BD62-494B-8066-9DADE7F70754}" type="datetimeFigureOut">
              <a:rPr lang="en-DE" smtClean="0"/>
              <a:t>5/4/20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9EF83A-CE3A-4125-8FD9-2BD5D1A08D0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796409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5B55-8746-449D-B5DD-8A22A8A53393}" type="datetime8">
              <a:rPr lang="en-DE" smtClean="0"/>
              <a:t>5/4/20 5:28 PM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B2926-2425-45FA-B79A-E31165A7269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78104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54A92-2CA4-44E8-886D-3AF9EABF5D96}" type="datetime8">
              <a:rPr lang="en-DE" smtClean="0"/>
              <a:t>5/4/20 5:28 PM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B2926-2425-45FA-B79A-E31165A7269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76412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8058-A29B-4D92-82D3-8AEA251D8111}" type="datetime8">
              <a:rPr lang="en-DE" smtClean="0"/>
              <a:t>5/4/20 5:28 PM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B2926-2425-45FA-B79A-E31165A7269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054590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FA8AC-3594-4D5E-B7C4-C3D9E4C6A2F1}" type="datetime8">
              <a:rPr lang="en-DE" smtClean="0"/>
              <a:t>5/4/20 5:28 PM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B2926-2425-45FA-B79A-E31165A7269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278837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F834-3F65-4E69-A142-472E26AFC7C1}" type="datetime8">
              <a:rPr lang="en-DE" smtClean="0"/>
              <a:t>5/4/20 5:28 PM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B2926-2425-45FA-B79A-E31165A7269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137113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A9865-DD30-409B-9DA5-71E5D4A718B1}" type="datetime8">
              <a:rPr lang="en-DE" smtClean="0"/>
              <a:t>5/4/20 5:28 PM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B2926-2425-45FA-B79A-E31165A7269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65589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0293-4A0C-4477-9FAC-6ACAA0CE8EF8}" type="datetime8">
              <a:rPr lang="en-DE" smtClean="0"/>
              <a:t>5/4/20 5:28 PM</a:t>
            </a:fld>
            <a:endParaRPr lang="en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B2926-2425-45FA-B79A-E31165A7269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86326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3AA8C-2A67-46CC-82D8-4543599AF6AF}" type="datetime8">
              <a:rPr lang="en-DE" smtClean="0"/>
              <a:t>5/4/20 5:28 PM</a:t>
            </a:fld>
            <a:endParaRPr lang="en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B2926-2425-45FA-B79A-E31165A7269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79007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BFF0-AE10-4DF4-B89D-E2DFCE385775}" type="datetime8">
              <a:rPr lang="en-DE" smtClean="0"/>
              <a:t>5/4/20 5:28 PM</a:t>
            </a:fld>
            <a:endParaRPr lang="en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B2926-2425-45FA-B79A-E31165A7269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1774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7D20E-F5C0-4440-8E71-065B2DB22898}" type="datetime8">
              <a:rPr lang="en-DE" smtClean="0"/>
              <a:t>5/4/20 5:28 PM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B2926-2425-45FA-B79A-E31165A7269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074770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1F09-24EA-46A2-A662-8021E9FBC3B6}" type="datetime8">
              <a:rPr lang="en-DE" smtClean="0"/>
              <a:t>5/4/20 5:28 PM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B2926-2425-45FA-B79A-E31165A7269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311240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302D3-EF1F-4C9B-B925-21A910EB01F8}" type="datetime8">
              <a:rPr lang="en-DE" smtClean="0"/>
              <a:t>5/4/20 5:28 PM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B2926-2425-45FA-B79A-E31165A7269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41777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9" r:id="rId1"/>
    <p:sldLayoutId id="2147484160" r:id="rId2"/>
    <p:sldLayoutId id="2147484161" r:id="rId3"/>
    <p:sldLayoutId id="2147484162" r:id="rId4"/>
    <p:sldLayoutId id="2147484163" r:id="rId5"/>
    <p:sldLayoutId id="2147484164" r:id="rId6"/>
    <p:sldLayoutId id="2147484165" r:id="rId7"/>
    <p:sldLayoutId id="2147484166" r:id="rId8"/>
    <p:sldLayoutId id="2147484167" r:id="rId9"/>
    <p:sldLayoutId id="2147484168" r:id="rId10"/>
    <p:sldLayoutId id="214748416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inform-software.com/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pex-insight.com/product/global-parcel-delivery-market/" TargetMode="External"/><Relationship Id="rId5" Type="http://schemas.openxmlformats.org/officeDocument/2006/relationships/hyperlink" Target="https://www.fortunebusinessinsights.com/industry-reports/pallets-market-100674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www.youtube.com/watch?v=Zm0toTbg8J4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d7J2_vr0ra4" TargetMode="External"/><Relationship Id="rId5" Type="http://schemas.openxmlformats.org/officeDocument/2006/relationships/hyperlink" Target="https://www.inquirer.com/news/amazon-robots-fulfillment-centers-warehouse-new-jersey-pennsylvania-warehouse-20190618.html" TargetMode="Externa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05EA1-8CB0-4AC1-8679-180AB4AFB4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D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6A8BB1-F0B9-4A95-9D48-02C24F13F8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8" r="50207" b="-22"/>
          <a:stretch/>
        </p:blipFill>
        <p:spPr>
          <a:xfrm>
            <a:off x="0" y="-27086"/>
            <a:ext cx="12191999" cy="6885086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452B8C21-661E-415F-B71C-E6A2D81FC067}"/>
              </a:ext>
            </a:extLst>
          </p:cNvPr>
          <p:cNvGrpSpPr/>
          <p:nvPr/>
        </p:nvGrpSpPr>
        <p:grpSpPr>
          <a:xfrm>
            <a:off x="4520951" y="251341"/>
            <a:ext cx="3239715" cy="1556182"/>
            <a:chOff x="4520949" y="251341"/>
            <a:chExt cx="3239715" cy="1556182"/>
          </a:xfrm>
        </p:grpSpPr>
        <p:pic>
          <p:nvPicPr>
            <p:cNvPr id="6" name="Imagen 7">
              <a:extLst>
                <a:ext uri="{FF2B5EF4-FFF2-40B4-BE49-F238E27FC236}">
                  <a16:creationId xmlns:a16="http://schemas.microsoft.com/office/drawing/2014/main" id="{F4E098C7-AD5B-4D30-8BBC-C8B0F937D4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0949" y="251341"/>
              <a:ext cx="3239715" cy="502338"/>
            </a:xfrm>
            <a:prstGeom prst="rect">
              <a:avLst/>
            </a:prstGeom>
          </p:spPr>
        </p:pic>
        <p:pic>
          <p:nvPicPr>
            <p:cNvPr id="8" name="Picture 7" descr="A close up of a sign&#10;&#10;Description automatically generated">
              <a:extLst>
                <a:ext uri="{FF2B5EF4-FFF2-40B4-BE49-F238E27FC236}">
                  <a16:creationId xmlns:a16="http://schemas.microsoft.com/office/drawing/2014/main" id="{BCE13925-3436-4581-B103-C26D55F2BC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14" t="20066" r="4926" b="18195"/>
            <a:stretch/>
          </p:blipFill>
          <p:spPr>
            <a:xfrm>
              <a:off x="4650618" y="864548"/>
              <a:ext cx="3057525" cy="942975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389AC123-811C-4DB8-9378-56CAA58BCD90}"/>
              </a:ext>
            </a:extLst>
          </p:cNvPr>
          <p:cNvSpPr/>
          <p:nvPr/>
        </p:nvSpPr>
        <p:spPr>
          <a:xfrm>
            <a:off x="4612045" y="1910763"/>
            <a:ext cx="3148621" cy="3909012"/>
          </a:xfrm>
          <a:prstGeom prst="rect">
            <a:avLst/>
          </a:prstGeom>
          <a:solidFill>
            <a:schemeClr val="bg2">
              <a:alpha val="8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3D Packaging Problem</a:t>
            </a:r>
          </a:p>
          <a:p>
            <a:pPr marL="285750" indent="-285750" algn="ctr">
              <a:buFontTx/>
              <a:buChar char="-"/>
            </a:pPr>
            <a:r>
              <a:rPr lang="en-US" sz="1600" b="1" dirty="0">
                <a:solidFill>
                  <a:schemeClr val="tx1"/>
                </a:solidFill>
              </a:rPr>
              <a:t>05 May 2020</a:t>
            </a:r>
          </a:p>
          <a:p>
            <a:pPr marL="342900" indent="-342900" algn="ctr">
              <a:buFontTx/>
              <a:buChar char="-"/>
            </a:pPr>
            <a:endParaRPr lang="en-US" sz="1600" b="1" dirty="0">
              <a:solidFill>
                <a:schemeClr val="tx1"/>
              </a:solidFill>
            </a:endParaRPr>
          </a:p>
          <a:p>
            <a:pPr algn="ctr"/>
            <a:r>
              <a:rPr lang="en-US" sz="1600" b="1" dirty="0" err="1">
                <a:solidFill>
                  <a:schemeClr val="tx1"/>
                </a:solidFill>
              </a:rPr>
              <a:t>Akshay</a:t>
            </a:r>
            <a:r>
              <a:rPr lang="en-US" sz="1600" b="1" dirty="0">
                <a:solidFill>
                  <a:schemeClr val="tx1"/>
                </a:solidFill>
              </a:rPr>
              <a:t> Ganesh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Clinton Charles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Janos </a:t>
            </a:r>
            <a:r>
              <a:rPr lang="en-US" sz="1600" b="1" dirty="0" err="1">
                <a:solidFill>
                  <a:schemeClr val="tx1"/>
                </a:solidFill>
              </a:rPr>
              <a:t>Piddubnij</a:t>
            </a:r>
            <a:endParaRPr lang="en-US" sz="1600" b="1" dirty="0">
              <a:solidFill>
                <a:schemeClr val="tx1"/>
              </a:solidFill>
            </a:endParaRP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Kalyan </a:t>
            </a:r>
            <a:r>
              <a:rPr lang="en-US" sz="1600" b="1" dirty="0" err="1">
                <a:solidFill>
                  <a:schemeClr val="tx1"/>
                </a:solidFill>
              </a:rPr>
              <a:t>Keesara</a:t>
            </a:r>
            <a:endParaRPr lang="en-US" sz="1600" b="1" dirty="0">
              <a:solidFill>
                <a:schemeClr val="tx1"/>
              </a:solidFill>
            </a:endParaRP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Luca </a:t>
            </a:r>
            <a:r>
              <a:rPr lang="en-US" sz="1600" b="1" dirty="0" err="1">
                <a:solidFill>
                  <a:schemeClr val="tx1"/>
                </a:solidFill>
              </a:rPr>
              <a:t>Koczula</a:t>
            </a:r>
            <a:endParaRPr lang="en-US" sz="1600" b="1" dirty="0">
              <a:solidFill>
                <a:schemeClr val="tx1"/>
              </a:solidFill>
            </a:endParaRP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Moritz </a:t>
            </a:r>
            <a:r>
              <a:rPr lang="en-US" sz="1600" b="1" dirty="0" err="1">
                <a:solidFill>
                  <a:schemeClr val="tx1"/>
                </a:solidFill>
              </a:rPr>
              <a:t>Dederichs</a:t>
            </a:r>
            <a:endParaRPr lang="en-US" sz="1600" b="1" dirty="0">
              <a:solidFill>
                <a:schemeClr val="tx1"/>
              </a:solidFill>
            </a:endParaRP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Tobias Wagner</a:t>
            </a:r>
          </a:p>
          <a:p>
            <a:pPr algn="ctr"/>
            <a:r>
              <a:rPr lang="en-US" sz="1600" b="1" dirty="0" err="1">
                <a:solidFill>
                  <a:schemeClr val="tx1"/>
                </a:solidFill>
              </a:rPr>
              <a:t>Yordan</a:t>
            </a:r>
            <a:r>
              <a:rPr lang="en-US" sz="1600" b="1" dirty="0">
                <a:solidFill>
                  <a:schemeClr val="tx1"/>
                </a:solidFill>
              </a:rPr>
              <a:t> Manolov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CC2155-7338-4BDF-A1CA-119C014F3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439150" y="6492875"/>
            <a:ext cx="4114800" cy="365125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Image source :</a:t>
            </a:r>
            <a:r>
              <a:rPr lang="en-US" dirty="0">
                <a:hlinkClick r:id="rId5"/>
              </a:rPr>
              <a:t>https://www.inform-software.com/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412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27E600B-A5FD-4A6E-87E8-E8A0589B1B86}"/>
              </a:ext>
            </a:extLst>
          </p:cNvPr>
          <p:cNvCxnSpPr/>
          <p:nvPr/>
        </p:nvCxnSpPr>
        <p:spPr>
          <a:xfrm>
            <a:off x="284285" y="571501"/>
            <a:ext cx="116234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39AAB38-CAE9-45C2-BCF5-9276F389DCA8}"/>
              </a:ext>
            </a:extLst>
          </p:cNvPr>
          <p:cNvCxnSpPr/>
          <p:nvPr/>
        </p:nvCxnSpPr>
        <p:spPr>
          <a:xfrm>
            <a:off x="284285" y="6289431"/>
            <a:ext cx="116234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6EBFD37-6AD7-4F32-A4DE-32EA1B875513}"/>
              </a:ext>
            </a:extLst>
          </p:cNvPr>
          <p:cNvSpPr txBox="1"/>
          <p:nvPr/>
        </p:nvSpPr>
        <p:spPr>
          <a:xfrm>
            <a:off x="284285" y="131858"/>
            <a:ext cx="4472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Introduction</a:t>
            </a:r>
            <a:endParaRPr lang="en-DE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C5AE23-BF04-4CB3-BE45-530EC18CB617}"/>
              </a:ext>
            </a:extLst>
          </p:cNvPr>
          <p:cNvSpPr txBox="1"/>
          <p:nvPr/>
        </p:nvSpPr>
        <p:spPr>
          <a:xfrm>
            <a:off x="791308" y="1028700"/>
            <a:ext cx="1048043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Problem Statement : </a:t>
            </a:r>
          </a:p>
          <a:p>
            <a:endParaRPr lang="en-US" b="1" dirty="0"/>
          </a:p>
          <a:p>
            <a:r>
              <a:rPr lang="en-US" dirty="0"/>
              <a:t>Formulate a model that optimizes 3D packaging, addressing the following challenges :</a:t>
            </a:r>
          </a:p>
          <a:p>
            <a:pPr lvl="6"/>
            <a:endParaRPr lang="en-US" dirty="0"/>
          </a:p>
          <a:p>
            <a:pPr lvl="6"/>
            <a:endParaRPr lang="en-US" dirty="0"/>
          </a:p>
          <a:p>
            <a:endParaRPr lang="en-US" b="1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15F867F1-E232-42F9-9F8E-64F5F71652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2070762"/>
              </p:ext>
            </p:extLst>
          </p:nvPr>
        </p:nvGraphicFramePr>
        <p:xfrm>
          <a:off x="3225921" y="2351397"/>
          <a:ext cx="5611203" cy="338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B1ECE64B-FD68-469C-80B2-E07DC84EB854}"/>
              </a:ext>
            </a:extLst>
          </p:cNvPr>
          <p:cNvGrpSpPr/>
          <p:nvPr/>
        </p:nvGrpSpPr>
        <p:grpSpPr>
          <a:xfrm>
            <a:off x="8134528" y="6322870"/>
            <a:ext cx="3906447" cy="518996"/>
            <a:chOff x="8134528" y="6322870"/>
            <a:chExt cx="3906447" cy="518996"/>
          </a:xfrm>
        </p:grpSpPr>
        <p:pic>
          <p:nvPicPr>
            <p:cNvPr id="11" name="Picture 10" descr="A close up of a sign&#10;&#10;Description automatically generated">
              <a:extLst>
                <a:ext uri="{FF2B5EF4-FFF2-40B4-BE49-F238E27FC236}">
                  <a16:creationId xmlns:a16="http://schemas.microsoft.com/office/drawing/2014/main" id="{1EBCF003-7737-4DEE-837F-FC4AFCC651E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48977" y="6322870"/>
              <a:ext cx="1191998" cy="518996"/>
            </a:xfrm>
            <a:prstGeom prst="rect">
              <a:avLst/>
            </a:prstGeom>
          </p:spPr>
        </p:pic>
        <p:pic>
          <p:nvPicPr>
            <p:cNvPr id="12" name="Imagen 7">
              <a:extLst>
                <a:ext uri="{FF2B5EF4-FFF2-40B4-BE49-F238E27FC236}">
                  <a16:creationId xmlns:a16="http://schemas.microsoft.com/office/drawing/2014/main" id="{2A245321-A048-4595-9F39-D0EA6F6CB57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4528" y="6383009"/>
              <a:ext cx="2571433" cy="3987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89537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27E600B-A5FD-4A6E-87E8-E8A0589B1B86}"/>
              </a:ext>
            </a:extLst>
          </p:cNvPr>
          <p:cNvCxnSpPr/>
          <p:nvPr/>
        </p:nvCxnSpPr>
        <p:spPr>
          <a:xfrm>
            <a:off x="284285" y="571501"/>
            <a:ext cx="116234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39AAB38-CAE9-45C2-BCF5-9276F389DCA8}"/>
              </a:ext>
            </a:extLst>
          </p:cNvPr>
          <p:cNvCxnSpPr/>
          <p:nvPr/>
        </p:nvCxnSpPr>
        <p:spPr>
          <a:xfrm>
            <a:off x="284285" y="6289431"/>
            <a:ext cx="116234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6EBFD37-6AD7-4F32-A4DE-32EA1B875513}"/>
              </a:ext>
            </a:extLst>
          </p:cNvPr>
          <p:cNvSpPr txBox="1"/>
          <p:nvPr/>
        </p:nvSpPr>
        <p:spPr>
          <a:xfrm>
            <a:off x="284285" y="131858"/>
            <a:ext cx="4472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Motivation and scope</a:t>
            </a:r>
            <a:endParaRPr lang="en-DE" sz="24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EBB791-F04F-4D7C-9659-943E0C3DBC8E}"/>
              </a:ext>
            </a:extLst>
          </p:cNvPr>
          <p:cNvSpPr txBox="1"/>
          <p:nvPr/>
        </p:nvSpPr>
        <p:spPr>
          <a:xfrm>
            <a:off x="1076325" y="762000"/>
            <a:ext cx="97345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The global delivery market had an estimated value of 430 bn USD in 2019</a:t>
            </a:r>
          </a:p>
          <a:p>
            <a:pPr lvl="1"/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Improved efficiency = Better margins + Reduced Ecological Footprint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The global pallets market size was estimated to be 59,91 bn USD in 2018 	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DE" dirty="0"/>
          </a:p>
          <a:p>
            <a:endParaRPr lang="en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81B1E66-02D4-4569-A738-2694566406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7987" y="2783523"/>
            <a:ext cx="5991225" cy="321722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549B421-1A87-4085-8000-AB5B783A3C3E}"/>
              </a:ext>
            </a:extLst>
          </p:cNvPr>
          <p:cNvGrpSpPr/>
          <p:nvPr/>
        </p:nvGrpSpPr>
        <p:grpSpPr>
          <a:xfrm>
            <a:off x="8134528" y="6322870"/>
            <a:ext cx="3906447" cy="518996"/>
            <a:chOff x="8134528" y="6322870"/>
            <a:chExt cx="3906447" cy="518996"/>
          </a:xfrm>
        </p:grpSpPr>
        <p:pic>
          <p:nvPicPr>
            <p:cNvPr id="11" name="Picture 10" descr="A close up of a sign&#10;&#10;Description automatically generated">
              <a:extLst>
                <a:ext uri="{FF2B5EF4-FFF2-40B4-BE49-F238E27FC236}">
                  <a16:creationId xmlns:a16="http://schemas.microsoft.com/office/drawing/2014/main" id="{7596FF67-58AE-4AEB-BD88-EBD3EE9ED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48977" y="6322870"/>
              <a:ext cx="1191998" cy="518996"/>
            </a:xfrm>
            <a:prstGeom prst="rect">
              <a:avLst/>
            </a:prstGeom>
          </p:spPr>
        </p:pic>
        <p:pic>
          <p:nvPicPr>
            <p:cNvPr id="12" name="Imagen 7">
              <a:extLst>
                <a:ext uri="{FF2B5EF4-FFF2-40B4-BE49-F238E27FC236}">
                  <a16:creationId xmlns:a16="http://schemas.microsoft.com/office/drawing/2014/main" id="{E6410814-E94B-4513-81A8-669B7A9550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4528" y="6383009"/>
              <a:ext cx="2571433" cy="398717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F183A94-B187-4170-AB78-68FEC632AD4A}"/>
              </a:ext>
            </a:extLst>
          </p:cNvPr>
          <p:cNvSpPr txBox="1"/>
          <p:nvPr/>
        </p:nvSpPr>
        <p:spPr>
          <a:xfrm>
            <a:off x="9377318" y="6009500"/>
            <a:ext cx="41353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Sources : </a:t>
            </a:r>
            <a:r>
              <a:rPr lang="en-US" sz="1200" dirty="0">
                <a:hlinkClick r:id="rId5"/>
              </a:rPr>
              <a:t>Pallets data</a:t>
            </a:r>
            <a:r>
              <a:rPr lang="en-US" sz="1200" dirty="0"/>
              <a:t> , </a:t>
            </a:r>
            <a:r>
              <a:rPr lang="en-US" sz="1200" dirty="0">
                <a:hlinkClick r:id="rId6"/>
              </a:rPr>
              <a:t>Delivery market</a:t>
            </a:r>
            <a:endParaRPr lang="en-DE" sz="1200" dirty="0"/>
          </a:p>
        </p:txBody>
      </p:sp>
    </p:spTree>
    <p:extLst>
      <p:ext uri="{BB962C8B-B14F-4D97-AF65-F5344CB8AC3E}">
        <p14:creationId xmlns:p14="http://schemas.microsoft.com/office/powerpoint/2010/main" val="4124499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27E600B-A5FD-4A6E-87E8-E8A0589B1B86}"/>
              </a:ext>
            </a:extLst>
          </p:cNvPr>
          <p:cNvCxnSpPr/>
          <p:nvPr/>
        </p:nvCxnSpPr>
        <p:spPr>
          <a:xfrm>
            <a:off x="284285" y="571501"/>
            <a:ext cx="116234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39AAB38-CAE9-45C2-BCF5-9276F389DCA8}"/>
              </a:ext>
            </a:extLst>
          </p:cNvPr>
          <p:cNvCxnSpPr/>
          <p:nvPr/>
        </p:nvCxnSpPr>
        <p:spPr>
          <a:xfrm>
            <a:off x="284285" y="6289431"/>
            <a:ext cx="116234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6EBFD37-6AD7-4F32-A4DE-32EA1B875513}"/>
              </a:ext>
            </a:extLst>
          </p:cNvPr>
          <p:cNvSpPr txBox="1"/>
          <p:nvPr/>
        </p:nvSpPr>
        <p:spPr>
          <a:xfrm>
            <a:off x="284285" y="131858"/>
            <a:ext cx="4472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Industry benchmarks</a:t>
            </a:r>
            <a:endParaRPr lang="en-DE" sz="2400" b="1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FC388E-6F9B-4B9B-BDE6-83A7297FC490}"/>
              </a:ext>
            </a:extLst>
          </p:cNvPr>
          <p:cNvGrpSpPr/>
          <p:nvPr/>
        </p:nvGrpSpPr>
        <p:grpSpPr>
          <a:xfrm>
            <a:off x="8134528" y="6322870"/>
            <a:ext cx="3906447" cy="518996"/>
            <a:chOff x="8134528" y="6322870"/>
            <a:chExt cx="3906447" cy="518996"/>
          </a:xfrm>
        </p:grpSpPr>
        <p:pic>
          <p:nvPicPr>
            <p:cNvPr id="6" name="Picture 5" descr="A close up of a sign&#10;&#10;Description automatically generated">
              <a:extLst>
                <a:ext uri="{FF2B5EF4-FFF2-40B4-BE49-F238E27FC236}">
                  <a16:creationId xmlns:a16="http://schemas.microsoft.com/office/drawing/2014/main" id="{89CDE2E8-C937-4FCD-98AD-B3B5FAEFB1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48977" y="6322870"/>
              <a:ext cx="1191998" cy="518996"/>
            </a:xfrm>
            <a:prstGeom prst="rect">
              <a:avLst/>
            </a:prstGeom>
          </p:spPr>
        </p:pic>
        <p:pic>
          <p:nvPicPr>
            <p:cNvPr id="9" name="Imagen 7">
              <a:extLst>
                <a:ext uri="{FF2B5EF4-FFF2-40B4-BE49-F238E27FC236}">
                  <a16:creationId xmlns:a16="http://schemas.microsoft.com/office/drawing/2014/main" id="{8B338CE3-5FE4-4CF5-BEDC-D33EDFF05A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4528" y="6383009"/>
              <a:ext cx="2571433" cy="398717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2E31C8A3-5B8B-408A-9A36-4B621EE968FB}"/>
              </a:ext>
            </a:extLst>
          </p:cNvPr>
          <p:cNvSpPr txBox="1"/>
          <p:nvPr/>
        </p:nvSpPr>
        <p:spPr>
          <a:xfrm>
            <a:off x="1468590" y="1011145"/>
            <a:ext cx="3908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How Amazon addresses the problem</a:t>
            </a:r>
            <a:endParaRPr lang="en-DE" dirty="0"/>
          </a:p>
        </p:txBody>
      </p:sp>
      <p:pic>
        <p:nvPicPr>
          <p:cNvPr id="1026" name="Picture 2" descr="How humans and robots work side-by-side in Amazon fulfillment centers ">
            <a:extLst>
              <a:ext uri="{FF2B5EF4-FFF2-40B4-BE49-F238E27FC236}">
                <a16:creationId xmlns:a16="http://schemas.microsoft.com/office/drawing/2014/main" id="{73496882-40E7-436E-9874-44A2F82F9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1647825"/>
            <a:ext cx="515064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84F583-918A-411D-9DAA-16D46F13E03C}"/>
              </a:ext>
            </a:extLst>
          </p:cNvPr>
          <p:cNvSpPr txBox="1"/>
          <p:nvPr/>
        </p:nvSpPr>
        <p:spPr>
          <a:xfrm>
            <a:off x="7120626" y="1779484"/>
            <a:ext cx="432435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Highlights : </a:t>
            </a:r>
          </a:p>
          <a:p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Software system displays the suitable box sizes to pick from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Testing robots that create custom sized packaging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 Limitations 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/>
              <a:t>Practical feasibility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/>
              <a:t>At least a decade (or more) away before packing can be automated</a:t>
            </a:r>
          </a:p>
          <a:p>
            <a:endParaRPr lang="en-US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4A72B2-1699-499C-BA7A-7A006C81FF57}"/>
              </a:ext>
            </a:extLst>
          </p:cNvPr>
          <p:cNvSpPr txBox="1"/>
          <p:nvPr/>
        </p:nvSpPr>
        <p:spPr>
          <a:xfrm>
            <a:off x="9024893" y="6009500"/>
            <a:ext cx="41353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Sources: </a:t>
            </a:r>
            <a:r>
              <a:rPr lang="en-US" sz="1200" dirty="0">
                <a:hlinkClick r:id="rId5"/>
              </a:rPr>
              <a:t>Image</a:t>
            </a:r>
            <a:r>
              <a:rPr lang="en-US" sz="1200" dirty="0"/>
              <a:t> , </a:t>
            </a:r>
            <a:r>
              <a:rPr lang="en-US" sz="1200" dirty="0">
                <a:hlinkClick r:id="rId6"/>
              </a:rPr>
              <a:t>Custom boxes</a:t>
            </a:r>
            <a:r>
              <a:rPr lang="en-US" sz="1200" dirty="0"/>
              <a:t> , </a:t>
            </a:r>
            <a:r>
              <a:rPr lang="en-US" sz="1200" dirty="0">
                <a:hlinkClick r:id="rId7"/>
              </a:rPr>
              <a:t>Warehouse</a:t>
            </a:r>
            <a:endParaRPr lang="en-DE" sz="1200" dirty="0"/>
          </a:p>
        </p:txBody>
      </p:sp>
    </p:spTree>
    <p:extLst>
      <p:ext uri="{BB962C8B-B14F-4D97-AF65-F5344CB8AC3E}">
        <p14:creationId xmlns:p14="http://schemas.microsoft.com/office/powerpoint/2010/main" val="573115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27E600B-A5FD-4A6E-87E8-E8A0589B1B86}"/>
              </a:ext>
            </a:extLst>
          </p:cNvPr>
          <p:cNvCxnSpPr/>
          <p:nvPr/>
        </p:nvCxnSpPr>
        <p:spPr>
          <a:xfrm>
            <a:off x="284285" y="571501"/>
            <a:ext cx="116234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39AAB38-CAE9-45C2-BCF5-9276F389DCA8}"/>
              </a:ext>
            </a:extLst>
          </p:cNvPr>
          <p:cNvCxnSpPr/>
          <p:nvPr/>
        </p:nvCxnSpPr>
        <p:spPr>
          <a:xfrm>
            <a:off x="284285" y="6289431"/>
            <a:ext cx="116234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6EBFD37-6AD7-4F32-A4DE-32EA1B875513}"/>
              </a:ext>
            </a:extLst>
          </p:cNvPr>
          <p:cNvSpPr txBox="1"/>
          <p:nvPr/>
        </p:nvSpPr>
        <p:spPr>
          <a:xfrm>
            <a:off x="284285" y="131858"/>
            <a:ext cx="6016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Introduction to bin-packing problems</a:t>
            </a:r>
            <a:endParaRPr lang="en-DE" sz="2400" b="1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FC388E-6F9B-4B9B-BDE6-83A7297FC490}"/>
              </a:ext>
            </a:extLst>
          </p:cNvPr>
          <p:cNvGrpSpPr/>
          <p:nvPr/>
        </p:nvGrpSpPr>
        <p:grpSpPr>
          <a:xfrm>
            <a:off x="8134528" y="6322870"/>
            <a:ext cx="3906447" cy="518996"/>
            <a:chOff x="8134528" y="6322870"/>
            <a:chExt cx="3906447" cy="518996"/>
          </a:xfrm>
        </p:grpSpPr>
        <p:pic>
          <p:nvPicPr>
            <p:cNvPr id="6" name="Picture 5" descr="A close up of a sign&#10;&#10;Description automatically generated">
              <a:extLst>
                <a:ext uri="{FF2B5EF4-FFF2-40B4-BE49-F238E27FC236}">
                  <a16:creationId xmlns:a16="http://schemas.microsoft.com/office/drawing/2014/main" id="{89CDE2E8-C937-4FCD-98AD-B3B5FAEFB1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48977" y="6322870"/>
              <a:ext cx="1191998" cy="518996"/>
            </a:xfrm>
            <a:prstGeom prst="rect">
              <a:avLst/>
            </a:prstGeom>
          </p:spPr>
        </p:pic>
        <p:pic>
          <p:nvPicPr>
            <p:cNvPr id="9" name="Imagen 7">
              <a:extLst>
                <a:ext uri="{FF2B5EF4-FFF2-40B4-BE49-F238E27FC236}">
                  <a16:creationId xmlns:a16="http://schemas.microsoft.com/office/drawing/2014/main" id="{8B338CE3-5FE4-4CF5-BEDC-D33EDFF05A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4528" y="6383009"/>
              <a:ext cx="2571433" cy="398717"/>
            </a:xfrm>
            <a:prstGeom prst="rect">
              <a:avLst/>
            </a:prstGeom>
          </p:spPr>
        </p:pic>
      </p:grpSp>
      <p:sp>
        <p:nvSpPr>
          <p:cNvPr id="10" name="Title 9">
            <a:extLst>
              <a:ext uri="{FF2B5EF4-FFF2-40B4-BE49-F238E27FC236}">
                <a16:creationId xmlns:a16="http://schemas.microsoft.com/office/drawing/2014/main" id="{6036AA59-529E-E04C-885B-FE8403C53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Research Directions</a:t>
            </a:r>
          </a:p>
        </p:txBody>
      </p:sp>
      <p:pic>
        <p:nvPicPr>
          <p:cNvPr id="15" name="Content Placeholder 14" descr="A picture containing toy, table&#10;&#10;Description automatically generated&#10;">
            <a:extLst>
              <a:ext uri="{FF2B5EF4-FFF2-40B4-BE49-F238E27FC236}">
                <a16:creationId xmlns:a16="http://schemas.microsoft.com/office/drawing/2014/main" id="{0E2778C1-8685-3445-A94A-BF9010814FD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39323"/>
            <a:ext cx="5181600" cy="3723942"/>
          </a:xfr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BC07B739-01CB-5048-8D87-FD86113967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3376" y="2383186"/>
            <a:ext cx="5181600" cy="1887724"/>
          </a:xfrm>
        </p:spPr>
        <p:txBody>
          <a:bodyPr/>
          <a:lstStyle/>
          <a:p>
            <a:pPr marL="285750" indent="-285750"/>
            <a:r>
              <a:rPr lang="en-IN" dirty="0"/>
              <a:t>Packing-Routing problems </a:t>
            </a:r>
          </a:p>
          <a:p>
            <a:pPr marL="285750" indent="-285750"/>
            <a:r>
              <a:rPr lang="en-IN" dirty="0"/>
              <a:t>Rich and Generalized packing </a:t>
            </a:r>
          </a:p>
          <a:p>
            <a:pPr marL="285750" indent="-285750"/>
            <a:r>
              <a:rPr lang="en-IN" dirty="0"/>
              <a:t>Uncertainty management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485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27E600B-A5FD-4A6E-87E8-E8A0589B1B86}"/>
              </a:ext>
            </a:extLst>
          </p:cNvPr>
          <p:cNvCxnSpPr/>
          <p:nvPr/>
        </p:nvCxnSpPr>
        <p:spPr>
          <a:xfrm>
            <a:off x="284285" y="571501"/>
            <a:ext cx="116234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39AAB38-CAE9-45C2-BCF5-9276F389DCA8}"/>
              </a:ext>
            </a:extLst>
          </p:cNvPr>
          <p:cNvCxnSpPr/>
          <p:nvPr/>
        </p:nvCxnSpPr>
        <p:spPr>
          <a:xfrm>
            <a:off x="284285" y="6289431"/>
            <a:ext cx="116234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6EBFD37-6AD7-4F32-A4DE-32EA1B875513}"/>
              </a:ext>
            </a:extLst>
          </p:cNvPr>
          <p:cNvSpPr txBox="1"/>
          <p:nvPr/>
        </p:nvSpPr>
        <p:spPr>
          <a:xfrm>
            <a:off x="284285" y="131858"/>
            <a:ext cx="6016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Introduction to bin-packing problems</a:t>
            </a:r>
            <a:endParaRPr lang="en-DE" sz="2400" b="1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FC388E-6F9B-4B9B-BDE6-83A7297FC490}"/>
              </a:ext>
            </a:extLst>
          </p:cNvPr>
          <p:cNvGrpSpPr/>
          <p:nvPr/>
        </p:nvGrpSpPr>
        <p:grpSpPr>
          <a:xfrm>
            <a:off x="8134528" y="6322870"/>
            <a:ext cx="3906447" cy="518996"/>
            <a:chOff x="8134528" y="6322870"/>
            <a:chExt cx="3906447" cy="518996"/>
          </a:xfrm>
        </p:grpSpPr>
        <p:pic>
          <p:nvPicPr>
            <p:cNvPr id="6" name="Picture 5" descr="A close up of a sign&#10;&#10;Description automatically generated">
              <a:extLst>
                <a:ext uri="{FF2B5EF4-FFF2-40B4-BE49-F238E27FC236}">
                  <a16:creationId xmlns:a16="http://schemas.microsoft.com/office/drawing/2014/main" id="{89CDE2E8-C937-4FCD-98AD-B3B5FAEFB1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48977" y="6322870"/>
              <a:ext cx="1191998" cy="518996"/>
            </a:xfrm>
            <a:prstGeom prst="rect">
              <a:avLst/>
            </a:prstGeom>
          </p:spPr>
        </p:pic>
        <p:pic>
          <p:nvPicPr>
            <p:cNvPr id="9" name="Imagen 7">
              <a:extLst>
                <a:ext uri="{FF2B5EF4-FFF2-40B4-BE49-F238E27FC236}">
                  <a16:creationId xmlns:a16="http://schemas.microsoft.com/office/drawing/2014/main" id="{8B338CE3-5FE4-4CF5-BEDC-D33EDFF05A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4528" y="6383009"/>
              <a:ext cx="2571433" cy="398717"/>
            </a:xfrm>
            <a:prstGeom prst="rect">
              <a:avLst/>
            </a:prstGeom>
          </p:spPr>
        </p:pic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ECA93DBC-081C-544B-843A-AA5B2BCAC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Packing Routing Problems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5C0B84-D245-324D-BAED-5253E3111D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2L-CVRP model  </a:t>
            </a:r>
            <a:r>
              <a:rPr lang="en-US" dirty="0">
                <a:sym typeface="Wingdings" pitchFamily="2" charset="2"/>
              </a:rPr>
              <a:t> Objective  Optimal routes</a:t>
            </a:r>
          </a:p>
          <a:p>
            <a:r>
              <a:rPr lang="en-US" dirty="0"/>
              <a:t>2D-bin packing- 2DBPP </a:t>
            </a:r>
            <a:r>
              <a:rPr lang="en-US" dirty="0">
                <a:sym typeface="Wingdings" pitchFamily="2" charset="2"/>
              </a:rPr>
              <a:t> Objective  feasible orthogonal loading arrangement</a:t>
            </a:r>
          </a:p>
          <a:p>
            <a:r>
              <a:rPr lang="en-US" dirty="0"/>
              <a:t>Exact and heuristic methods developed </a:t>
            </a:r>
          </a:p>
          <a:p>
            <a:pPr marL="0" indent="0">
              <a:buNone/>
            </a:pPr>
            <a:r>
              <a:rPr lang="en-US" dirty="0"/>
              <a:t>   Notable by </a:t>
            </a:r>
            <a:r>
              <a:rPr lang="en-US" dirty="0" err="1"/>
              <a:t>Iori</a:t>
            </a:r>
            <a:r>
              <a:rPr lang="en-US" dirty="0"/>
              <a:t> et al (2007), </a:t>
            </a:r>
            <a:r>
              <a:rPr lang="en-US" dirty="0" err="1"/>
              <a:t>Gendreau</a:t>
            </a:r>
            <a:r>
              <a:rPr lang="en-US" dirty="0"/>
              <a:t> et al (2008) and </a:t>
            </a:r>
            <a:r>
              <a:rPr lang="en-IN" dirty="0" err="1"/>
              <a:t>Zachariadis</a:t>
            </a:r>
            <a:r>
              <a:rPr lang="en-IN" dirty="0"/>
              <a:t> et al. (2009) </a:t>
            </a:r>
          </a:p>
          <a:p>
            <a:r>
              <a:rPr lang="en-IN" dirty="0" err="1"/>
              <a:t>Zachariadis</a:t>
            </a:r>
            <a:r>
              <a:rPr lang="en-IN" dirty="0"/>
              <a:t> et al. (2012) </a:t>
            </a:r>
            <a:r>
              <a:rPr lang="en-IN" dirty="0">
                <a:sym typeface="Wingdings" pitchFamily="2" charset="2"/>
              </a:rPr>
              <a:t> Integrated routing packing model</a:t>
            </a:r>
          </a:p>
          <a:p>
            <a:pPr marL="0" indent="0" algn="ctr">
              <a:buNone/>
            </a:pPr>
            <a:r>
              <a:rPr lang="en-IN" dirty="0">
                <a:highlight>
                  <a:srgbClr val="FBFBFE"/>
                </a:highlight>
                <a:sym typeface="Wingdings" pitchFamily="2" charset="2"/>
              </a:rPr>
              <a:t>Pallet packing vehicle routing problem</a:t>
            </a:r>
            <a:endParaRPr lang="en-IN" dirty="0">
              <a:highlight>
                <a:srgbClr val="FBFBFE"/>
              </a:highligh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122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27E600B-A5FD-4A6E-87E8-E8A0589B1B86}"/>
              </a:ext>
            </a:extLst>
          </p:cNvPr>
          <p:cNvCxnSpPr/>
          <p:nvPr/>
        </p:nvCxnSpPr>
        <p:spPr>
          <a:xfrm>
            <a:off x="284285" y="571501"/>
            <a:ext cx="116234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39AAB38-CAE9-45C2-BCF5-9276F389DCA8}"/>
              </a:ext>
            </a:extLst>
          </p:cNvPr>
          <p:cNvCxnSpPr/>
          <p:nvPr/>
        </p:nvCxnSpPr>
        <p:spPr>
          <a:xfrm>
            <a:off x="284285" y="6289431"/>
            <a:ext cx="116234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6EBFD37-6AD7-4F32-A4DE-32EA1B875513}"/>
              </a:ext>
            </a:extLst>
          </p:cNvPr>
          <p:cNvSpPr txBox="1"/>
          <p:nvPr/>
        </p:nvSpPr>
        <p:spPr>
          <a:xfrm>
            <a:off x="284285" y="131858"/>
            <a:ext cx="6016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Introduction to bin-packing problems</a:t>
            </a:r>
            <a:endParaRPr lang="en-DE" sz="2400" b="1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FC388E-6F9B-4B9B-BDE6-83A7297FC490}"/>
              </a:ext>
            </a:extLst>
          </p:cNvPr>
          <p:cNvGrpSpPr/>
          <p:nvPr/>
        </p:nvGrpSpPr>
        <p:grpSpPr>
          <a:xfrm>
            <a:off x="8134528" y="6322870"/>
            <a:ext cx="3906447" cy="518996"/>
            <a:chOff x="8134528" y="6322870"/>
            <a:chExt cx="3906447" cy="518996"/>
          </a:xfrm>
        </p:grpSpPr>
        <p:pic>
          <p:nvPicPr>
            <p:cNvPr id="6" name="Picture 5" descr="A close up of a sign&#10;&#10;Description automatically generated">
              <a:extLst>
                <a:ext uri="{FF2B5EF4-FFF2-40B4-BE49-F238E27FC236}">
                  <a16:creationId xmlns:a16="http://schemas.microsoft.com/office/drawing/2014/main" id="{89CDE2E8-C937-4FCD-98AD-B3B5FAEFB1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48977" y="6322870"/>
              <a:ext cx="1191998" cy="518996"/>
            </a:xfrm>
            <a:prstGeom prst="rect">
              <a:avLst/>
            </a:prstGeom>
          </p:spPr>
        </p:pic>
        <p:pic>
          <p:nvPicPr>
            <p:cNvPr id="9" name="Imagen 7">
              <a:extLst>
                <a:ext uri="{FF2B5EF4-FFF2-40B4-BE49-F238E27FC236}">
                  <a16:creationId xmlns:a16="http://schemas.microsoft.com/office/drawing/2014/main" id="{8B338CE3-5FE4-4CF5-BEDC-D33EDFF05A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4528" y="6383009"/>
              <a:ext cx="2571433" cy="398717"/>
            </a:xfrm>
            <a:prstGeom prst="rect">
              <a:avLst/>
            </a:prstGeom>
          </p:spPr>
        </p:pic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63440D0-1F4D-1645-9322-7C5AA0B7E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Rich and Generalized Packing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8B31C6-E3AE-2940-9C06-3C04EDDBD5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GBPP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B7589CA-F605-BC40-9084-806F14ADB6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0225" y="2505075"/>
            <a:ext cx="5317352" cy="3684588"/>
          </a:xfrm>
        </p:spPr>
        <p:txBody>
          <a:bodyPr/>
          <a:lstStyle/>
          <a:p>
            <a:r>
              <a:rPr lang="en-US" dirty="0"/>
              <a:t>Generalized Bin Packing Problems</a:t>
            </a:r>
          </a:p>
          <a:p>
            <a:pPr lvl="1"/>
            <a:r>
              <a:rPr lang="en-US" dirty="0"/>
              <a:t>Split items into compulsory and non-compulsory</a:t>
            </a:r>
          </a:p>
          <a:p>
            <a:pPr lvl="1"/>
            <a:r>
              <a:rPr lang="en-US" dirty="0"/>
              <a:t>All items need not be loaded</a:t>
            </a:r>
          </a:p>
          <a:p>
            <a:pPr lvl="1"/>
            <a:r>
              <a:rPr lang="en-US" dirty="0"/>
              <a:t>Objective </a:t>
            </a:r>
            <a:r>
              <a:rPr lang="en-US" dirty="0">
                <a:sym typeface="Wingdings" pitchFamily="2" charset="2"/>
              </a:rPr>
              <a:t> Minimize total cost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BC2B83A-6128-4940-A495-9A3FC64F73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VCSBPP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A4ED9846-E21D-4743-813D-6125226205A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Variable Cost and Size Bin Packing Problems</a:t>
            </a:r>
          </a:p>
          <a:p>
            <a:pPr lvl="1"/>
            <a:r>
              <a:rPr lang="en-US" dirty="0"/>
              <a:t>All items need to be loaded</a:t>
            </a:r>
          </a:p>
          <a:p>
            <a:pPr lvl="1"/>
            <a:r>
              <a:rPr lang="en-US" dirty="0"/>
              <a:t>Bins differ in volume and cost</a:t>
            </a:r>
          </a:p>
          <a:p>
            <a:pPr lvl="1"/>
            <a:r>
              <a:rPr lang="en-US" dirty="0"/>
              <a:t>Objective </a:t>
            </a:r>
            <a:r>
              <a:rPr lang="en-US" dirty="0">
                <a:sym typeface="Wingdings" pitchFamily="2" charset="2"/>
              </a:rPr>
              <a:t> </a:t>
            </a:r>
          </a:p>
          <a:p>
            <a:pPr lvl="2"/>
            <a:r>
              <a:rPr lang="en-US" dirty="0">
                <a:sym typeface="Wingdings" pitchFamily="2" charset="2"/>
              </a:rPr>
              <a:t>Minimize wasted volume</a:t>
            </a:r>
          </a:p>
          <a:p>
            <a:pPr lvl="2"/>
            <a:r>
              <a:rPr lang="en-US" dirty="0">
                <a:sym typeface="Wingdings" pitchFamily="2" charset="2"/>
              </a:rPr>
              <a:t>Minimize number of bins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384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682</TotalTime>
  <Words>307</Words>
  <Application>Microsoft Macintosh PowerPoint</Application>
  <PresentationFormat>Widescreen</PresentationFormat>
  <Paragraphs>68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Research Directions</vt:lpstr>
      <vt:lpstr>Packing Routing Problems</vt:lpstr>
      <vt:lpstr>Rich and Generalized Packing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KALYAN KEESARA</dc:creator>
  <cp:lastModifiedBy>Clinton Charles</cp:lastModifiedBy>
  <cp:revision>41</cp:revision>
  <dcterms:created xsi:type="dcterms:W3CDTF">2020-05-03T01:33:55Z</dcterms:created>
  <dcterms:modified xsi:type="dcterms:W3CDTF">2020-05-04T12:00:02Z</dcterms:modified>
</cp:coreProperties>
</file>