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2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324" r:id="rId3"/>
    <p:sldId id="299" r:id="rId4"/>
    <p:sldId id="326" r:id="rId5"/>
    <p:sldId id="311" r:id="rId6"/>
    <p:sldId id="325" r:id="rId7"/>
    <p:sldId id="322" r:id="rId8"/>
    <p:sldId id="270" r:id="rId9"/>
    <p:sldId id="300" r:id="rId10"/>
    <p:sldId id="279" r:id="rId11"/>
    <p:sldId id="280" r:id="rId12"/>
    <p:sldId id="312" r:id="rId13"/>
    <p:sldId id="281" r:id="rId14"/>
    <p:sldId id="298" r:id="rId15"/>
    <p:sldId id="282" r:id="rId16"/>
    <p:sldId id="271" r:id="rId17"/>
    <p:sldId id="273" r:id="rId18"/>
    <p:sldId id="323" r:id="rId19"/>
    <p:sldId id="274" r:id="rId20"/>
    <p:sldId id="267" r:id="rId21"/>
    <p:sldId id="275" r:id="rId22"/>
    <p:sldId id="319" r:id="rId23"/>
    <p:sldId id="276" r:id="rId24"/>
    <p:sldId id="277" r:id="rId25"/>
    <p:sldId id="305" r:id="rId26"/>
    <p:sldId id="278" r:id="rId27"/>
    <p:sldId id="313" r:id="rId28"/>
    <p:sldId id="314" r:id="rId29"/>
    <p:sldId id="315" r:id="rId30"/>
    <p:sldId id="301" r:id="rId31"/>
    <p:sldId id="285" r:id="rId32"/>
    <p:sldId id="286" r:id="rId33"/>
    <p:sldId id="287" r:id="rId34"/>
    <p:sldId id="288" r:id="rId35"/>
    <p:sldId id="302" r:id="rId36"/>
    <p:sldId id="266" r:id="rId37"/>
    <p:sldId id="327" r:id="rId38"/>
    <p:sldId id="328" r:id="rId39"/>
    <p:sldId id="265" r:id="rId40"/>
    <p:sldId id="264" r:id="rId41"/>
    <p:sldId id="303" r:id="rId42"/>
    <p:sldId id="310" r:id="rId43"/>
    <p:sldId id="316" r:id="rId44"/>
    <p:sldId id="268" r:id="rId45"/>
    <p:sldId id="318" r:id="rId46"/>
    <p:sldId id="304" r:id="rId47"/>
    <p:sldId id="290" r:id="rId48"/>
    <p:sldId id="291" r:id="rId49"/>
    <p:sldId id="293" r:id="rId50"/>
    <p:sldId id="295" r:id="rId51"/>
    <p:sldId id="306" r:id="rId52"/>
    <p:sldId id="307" r:id="rId53"/>
    <p:sldId id="308" r:id="rId5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3C8ED59-DBB4-497A-9DDA-4FFB0B090DF6}">
          <p14:sldIdLst>
            <p14:sldId id="256"/>
            <p14:sldId id="324"/>
            <p14:sldId id="299"/>
            <p14:sldId id="326"/>
            <p14:sldId id="311"/>
            <p14:sldId id="325"/>
            <p14:sldId id="322"/>
            <p14:sldId id="270"/>
            <p14:sldId id="300"/>
            <p14:sldId id="279"/>
            <p14:sldId id="280"/>
            <p14:sldId id="312"/>
            <p14:sldId id="281"/>
            <p14:sldId id="298"/>
            <p14:sldId id="282"/>
            <p14:sldId id="271"/>
            <p14:sldId id="273"/>
            <p14:sldId id="323"/>
            <p14:sldId id="274"/>
            <p14:sldId id="267"/>
            <p14:sldId id="275"/>
            <p14:sldId id="319"/>
            <p14:sldId id="276"/>
            <p14:sldId id="277"/>
            <p14:sldId id="305"/>
            <p14:sldId id="278"/>
            <p14:sldId id="313"/>
            <p14:sldId id="314"/>
            <p14:sldId id="315"/>
            <p14:sldId id="301"/>
            <p14:sldId id="285"/>
            <p14:sldId id="286"/>
            <p14:sldId id="287"/>
            <p14:sldId id="288"/>
            <p14:sldId id="302"/>
            <p14:sldId id="266"/>
            <p14:sldId id="327"/>
            <p14:sldId id="328"/>
            <p14:sldId id="265"/>
            <p14:sldId id="264"/>
            <p14:sldId id="303"/>
            <p14:sldId id="310"/>
            <p14:sldId id="316"/>
            <p14:sldId id="268"/>
            <p14:sldId id="318"/>
            <p14:sldId id="304"/>
            <p14:sldId id="290"/>
            <p14:sldId id="291"/>
          </p14:sldIdLst>
        </p14:section>
        <p14:section name="Backup" id="{36DC4057-7789-4727-9B21-350A4DBF6D12}">
          <p14:sldIdLst>
            <p14:sldId id="293"/>
            <p14:sldId id="295"/>
            <p14:sldId id="30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lyan Keesara" initials="kK" lastIdx="1" clrIdx="0">
    <p:extLst>
      <p:ext uri="{19B8F6BF-5375-455C-9EA6-DF929625EA0E}">
        <p15:presenceInfo xmlns:p15="http://schemas.microsoft.com/office/powerpoint/2012/main" userId="S::kalyan.keesara@rwth-aachen.de::f4b10020-597f-4a3c-8007-a02a0c0ae8b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A7"/>
    <a:srgbClr val="00539F"/>
    <a:srgbClr val="FF0000"/>
    <a:srgbClr val="CAF9CC"/>
    <a:srgbClr val="57AB27"/>
    <a:srgbClr val="8EB9E4"/>
    <a:srgbClr val="00B4D2"/>
    <a:srgbClr val="FFFFFF"/>
    <a:srgbClr val="426D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1" autoAdjust="0"/>
    <p:restoredTop sz="91156" autoAdjust="0"/>
  </p:normalViewPr>
  <p:slideViewPr>
    <p:cSldViewPr snapToGrid="0" showGuides="1">
      <p:cViewPr varScale="1">
        <p:scale>
          <a:sx n="116" d="100"/>
          <a:sy n="116" d="100"/>
        </p:scale>
        <p:origin x="984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94" d="100"/>
          <a:sy n="194" d="100"/>
        </p:scale>
        <p:origin x="1440" y="1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Number</a:t>
            </a:r>
            <a:r>
              <a:rPr lang="en-US" baseline="0"/>
              <a:t> of parcels in millions</a:t>
            </a:r>
            <a:r>
              <a:rPr lang="en-US" baseline="30000"/>
              <a:t>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Tabelle1!$A$2:$A$5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1227</c:v>
                </c:pt>
                <c:pt idx="1">
                  <c:v>1376</c:v>
                </c:pt>
                <c:pt idx="2">
                  <c:v>1479</c:v>
                </c:pt>
                <c:pt idx="3">
                  <c:v>1567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1D-4A60-A1CE-526FB4B6DC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7932688"/>
        <c:axId val="598722272"/>
      </c:lineChart>
      <c:catAx>
        <c:axId val="190793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598722272"/>
        <c:crosses val="autoZero"/>
        <c:auto val="1"/>
        <c:lblAlgn val="ctr"/>
        <c:lblOffset val="100"/>
        <c:noMultiLvlLbl val="0"/>
      </c:catAx>
      <c:valAx>
        <c:axId val="598722272"/>
        <c:scaling>
          <c:orientation val="minMax"/>
          <c:min val="1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0793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Boxes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33.92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B8-438D-8416-BC6FA2F7A36A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B8-438D-8416-BC6FA2F7A36A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6.75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B8-438D-8416-BC6FA2F7A36A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1.75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B8-438D-8416-BC6FA2F7A36A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9.16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7B8-438D-8416-BC6FA2F7A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871119"/>
        <c:axId val="98375631"/>
      </c:barChart>
      <c:catAx>
        <c:axId val="3098711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8375631"/>
        <c:crosses val="autoZero"/>
        <c:auto val="1"/>
        <c:lblAlgn val="ctr"/>
        <c:lblOffset val="100"/>
        <c:noMultiLvlLbl val="0"/>
      </c:catAx>
      <c:valAx>
        <c:axId val="983756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309871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5E-46E1-8D2D-FA4A1826A05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5E-46E1-8D2D-FA4A1826A05E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5E-46E1-8D2D-FA4A1826A05E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5E-46E1-8D2D-FA4A1826A05E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5E-46E1-8D2D-FA4A1826A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871119"/>
        <c:axId val="98375631"/>
      </c:barChart>
      <c:catAx>
        <c:axId val="3098711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8375631"/>
        <c:crosses val="autoZero"/>
        <c:auto val="1"/>
        <c:lblAlgn val="ctr"/>
        <c:lblOffset val="100"/>
        <c:noMultiLvlLbl val="0"/>
      </c:catAx>
      <c:valAx>
        <c:axId val="98375631"/>
        <c:scaling>
          <c:orientation val="minMax"/>
          <c:max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309871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Used</a:t>
            </a:r>
            <a:r>
              <a:rPr lang="de-DE" baseline="0" dirty="0"/>
              <a:t> Box Space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47-402C-80BE-2656D133FD0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0.56666666666666665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47-402C-80BE-2656D133FD0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0.59333333333333327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47-402C-80BE-2656D133FD0C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0.60666666666666669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47-402C-80BE-2656D133FD0C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0.43333333333333335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47-402C-80BE-2656D133FD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871119"/>
        <c:axId val="98375631"/>
      </c:barChart>
      <c:catAx>
        <c:axId val="3098711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8375631"/>
        <c:crosses val="autoZero"/>
        <c:auto val="1"/>
        <c:lblAlgn val="ctr"/>
        <c:lblOffset val="100"/>
        <c:noMultiLvlLbl val="0"/>
      </c:catAx>
      <c:valAx>
        <c:axId val="98375631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309871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1: Many Large Items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F036-4565-9DF5-D2BA5CB44D8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2: Few Large Items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F036-4565-9DF5-D2BA5CB44D8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3: Many Small Items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F036-4565-9DF5-D2BA5CB44D8D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4: Few Small Items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F036-4565-9DF5-D2BA5CB44D8D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5: Random Items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Tabelle1!$F$2:$F$5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F036-4565-9DF5-D2BA5CB44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4105135"/>
        <c:axId val="570325759"/>
      </c:barChart>
      <c:catAx>
        <c:axId val="36410513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25759"/>
        <c:crosses val="autoZero"/>
        <c:auto val="1"/>
        <c:lblAlgn val="ctr"/>
        <c:lblOffset val="100"/>
        <c:noMultiLvlLbl val="0"/>
      </c:catAx>
      <c:valAx>
        <c:axId val="57032575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05135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Many Large Items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B83-4415-A32A-B23F950EF5B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Few Large Items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B83-4415-A32A-B23F950EF5B6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Many Small Items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B83-4415-A32A-B23F950EF5B6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Few Small Items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B83-4415-A32A-B23F950EF5B6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Random Items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Tabelle1!$F$2:$F$5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4B83-4415-A32A-B23F950EF5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4105135"/>
        <c:axId val="570325759"/>
      </c:barChart>
      <c:catAx>
        <c:axId val="36410513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25759"/>
        <c:crosses val="autoZero"/>
        <c:auto val="1"/>
        <c:lblAlgn val="ctr"/>
        <c:lblOffset val="100"/>
        <c:noMultiLvlLbl val="0"/>
      </c:catAx>
      <c:valAx>
        <c:axId val="57032575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0513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3.8216702658035229E-2"/>
          <c:y val="0"/>
          <c:w val="0.9176545043976394"/>
          <c:h val="0.84866569862366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Used</a:t>
            </a:r>
            <a:r>
              <a:rPr lang="de-DE" dirty="0"/>
              <a:t> Boxes per Order</a:t>
            </a:r>
          </a:p>
        </c:rich>
      </c:tx>
      <c:layout>
        <c:manualLayout>
          <c:xMode val="edge"/>
          <c:yMode val="edge"/>
          <c:x val="0.46040288715249256"/>
          <c:y val="2.35185185185185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12</c:v>
                </c:pt>
                <c:pt idx="1">
                  <c:v>2.25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B2-4358-A80A-02C4A1022CD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14.375</c:v>
                </c:pt>
                <c:pt idx="1">
                  <c:v>3.5832999999999999</c:v>
                </c:pt>
                <c:pt idx="2">
                  <c:v>2.4583500000000003</c:v>
                </c:pt>
                <c:pt idx="3">
                  <c:v>1.70835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B2-4358-A80A-02C4A1022CD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33.92</c:v>
                </c:pt>
                <c:pt idx="1">
                  <c:v>10</c:v>
                </c:pt>
                <c:pt idx="2">
                  <c:v>6.75</c:v>
                </c:pt>
                <c:pt idx="3">
                  <c:v>1.75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B2-4358-A80A-02C4A1022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8426863"/>
        <c:axId val="891621087"/>
      </c:barChart>
      <c:catAx>
        <c:axId val="938426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891621087"/>
        <c:crosses val="autoZero"/>
        <c:auto val="1"/>
        <c:lblAlgn val="ctr"/>
        <c:lblOffset val="100"/>
        <c:noMultiLvlLbl val="0"/>
      </c:catAx>
      <c:valAx>
        <c:axId val="891621087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38426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17-44B0-AE7D-43006862384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2.9583500000000003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17-44B0-AE7D-430068623849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9.16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17-44B0-AE7D-430068623849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1.5832999999999999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17-44B0-AE7D-430068623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6913760"/>
        <c:axId val="1652046576"/>
      </c:barChart>
      <c:catAx>
        <c:axId val="193691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652046576"/>
        <c:crosses val="autoZero"/>
        <c:auto val="1"/>
        <c:lblAlgn val="ctr"/>
        <c:lblOffset val="100"/>
        <c:noMultiLvlLbl val="0"/>
      </c:catAx>
      <c:valAx>
        <c:axId val="1652046576"/>
        <c:scaling>
          <c:orientation val="minMax"/>
          <c:max val="3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3691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Tabelle1!$B$2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FA27-4D26-8C33-89B053339E4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Tabelle1!$C$2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FA27-4D26-8C33-89B053339E49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Tabelle1!$D$2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FA27-4D26-8C33-89B053339E49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Tabelle1!$E$2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4-FA27-4D26-8C33-89B053339E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7734960"/>
        <c:axId val="116761488"/>
      </c:barChart>
      <c:catAx>
        <c:axId val="164773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16761488"/>
        <c:crosses val="autoZero"/>
        <c:auto val="1"/>
        <c:lblAlgn val="ctr"/>
        <c:lblOffset val="100"/>
        <c:noMultiLvlLbl val="0"/>
      </c:catAx>
      <c:valAx>
        <c:axId val="116761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477349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Spent</a:t>
            </a:r>
            <a:r>
              <a:rPr lang="de-DE" dirty="0"/>
              <a:t> Time per Order (s)</a:t>
            </a:r>
          </a:p>
        </c:rich>
      </c:tx>
      <c:layout>
        <c:manualLayout>
          <c:xMode val="edge"/>
          <c:yMode val="edge"/>
          <c:x val="0.44481987847222221"/>
          <c:y val="2.35185185185185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13.5</c:v>
                </c:pt>
                <c:pt idx="1">
                  <c:v>3.66</c:v>
                </c:pt>
                <c:pt idx="2">
                  <c:v>12.58</c:v>
                </c:pt>
                <c:pt idx="3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6B-4673-890F-5D9DD3F87E3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3.6636499999999996</c:v>
                </c:pt>
                <c:pt idx="1">
                  <c:v>0.54354999999999998</c:v>
                </c:pt>
                <c:pt idx="2">
                  <c:v>9.2358499999999992</c:v>
                </c:pt>
                <c:pt idx="3">
                  <c:v>0.47294999999999998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6B-4673-890F-5D9DD3F87E3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0.2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76B-4673-890F-5D9DD3F87E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8426863"/>
        <c:axId val="891621087"/>
      </c:barChart>
      <c:catAx>
        <c:axId val="938426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891621087"/>
        <c:crosses val="autoZero"/>
        <c:auto val="1"/>
        <c:lblAlgn val="ctr"/>
        <c:lblOffset val="100"/>
        <c:noMultiLvlLbl val="0"/>
      </c:catAx>
      <c:valAx>
        <c:axId val="891621087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38426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11.08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A-43EA-B652-D48D6605760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3.1573000000000002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1A-43EA-B652-D48D6605760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1A-43EA-B652-D48D66057608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0.29880000000000001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1A-43EA-B652-D48D66057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110064"/>
        <c:axId val="123947600"/>
      </c:barChart>
      <c:catAx>
        <c:axId val="12711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23947600"/>
        <c:crosses val="autoZero"/>
        <c:auto val="1"/>
        <c:lblAlgn val="ctr"/>
        <c:lblOffset val="100"/>
        <c:noMultiLvlLbl val="0"/>
      </c:catAx>
      <c:valAx>
        <c:axId val="123947600"/>
        <c:scaling>
          <c:orientation val="minMax"/>
          <c:max val="14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711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Boxes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E-449F-A055-7D4866F26FF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EE-449F-A055-7D4866F26FF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EE-449F-A055-7D4866F26FF3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EE-449F-A055-7D4866F26FF3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CEE-449F-A055-7D4866F26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5375663"/>
        <c:axId val="1314072303"/>
      </c:barChart>
      <c:catAx>
        <c:axId val="131537566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14072303"/>
        <c:crosses val="autoZero"/>
        <c:auto val="1"/>
        <c:lblAlgn val="ctr"/>
        <c:lblOffset val="100"/>
        <c:noMultiLvlLbl val="0"/>
      </c:catAx>
      <c:valAx>
        <c:axId val="1314072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3153756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Tabelle1!$B$2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D4-4CE3-9480-DDC657154D7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Tabelle1!$C$2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D4-4CE3-9480-DDC657154D7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Tabelle1!$D$2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7AD4-4CE3-9480-DDC657154D7C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Tabelle1!$E$2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3-7AD4-4CE3-9480-DDC657154D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7734960"/>
        <c:axId val="116761488"/>
      </c:barChart>
      <c:catAx>
        <c:axId val="164773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16761488"/>
        <c:crosses val="autoZero"/>
        <c:auto val="1"/>
        <c:lblAlgn val="ctr"/>
        <c:lblOffset val="100"/>
        <c:noMultiLvlLbl val="0"/>
      </c:catAx>
      <c:valAx>
        <c:axId val="116761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477349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Used</a:t>
            </a:r>
            <a:r>
              <a:rPr lang="de-DE" baseline="0" dirty="0"/>
              <a:t> Box Space per Order</a:t>
            </a:r>
            <a:r>
              <a:rPr lang="de-DE" dirty="0"/>
              <a:t> (%)</a:t>
            </a:r>
          </a:p>
        </c:rich>
      </c:tx>
      <c:layout>
        <c:manualLayout>
          <c:xMode val="edge"/>
          <c:yMode val="edge"/>
          <c:x val="0.41236317274305556"/>
          <c:y val="2.35013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56</c:v>
                </c:pt>
                <c:pt idx="1">
                  <c:v>60</c:v>
                </c:pt>
                <c:pt idx="2">
                  <c:v>46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53-43AB-BA5A-1C6BADF6CC3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71</c:v>
                </c:pt>
                <c:pt idx="1">
                  <c:v>74</c:v>
                </c:pt>
                <c:pt idx="2">
                  <c:v>82</c:v>
                </c:pt>
                <c:pt idx="3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53-43AB-BA5A-1C6BADF6CC3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Many Large Items</c:v>
                </c:pt>
                <c:pt idx="1">
                  <c:v>Few Large Items</c:v>
                </c:pt>
                <c:pt idx="2">
                  <c:v>Many Small Items</c:v>
                </c:pt>
                <c:pt idx="3">
                  <c:v>Few Small Items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48.6</c:v>
                </c:pt>
                <c:pt idx="1">
                  <c:v>51</c:v>
                </c:pt>
                <c:pt idx="2">
                  <c:v>53.4</c:v>
                </c:pt>
                <c:pt idx="3">
                  <c:v>55.199999999999996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53-43AB-BA5A-1C6BADF6CC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8426863"/>
        <c:axId val="891621087"/>
      </c:barChart>
      <c:catAx>
        <c:axId val="938426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891621087"/>
        <c:crosses val="autoZero"/>
        <c:auto val="1"/>
        <c:lblAlgn val="ctr"/>
        <c:lblOffset val="100"/>
        <c:noMultiLvlLbl val="0"/>
      </c:catAx>
      <c:valAx>
        <c:axId val="8916210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38426863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D9-4585-9B84-9B7B56AC2EB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D9-4585-9B84-9B7B56AC2EB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D9-4585-9B84-9B7B56AC2EB0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Random Items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82.11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D9-4585-9B84-9B7B56AC2E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029888"/>
        <c:axId val="116739024"/>
      </c:barChart>
      <c:catAx>
        <c:axId val="11902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16739024"/>
        <c:crosses val="autoZero"/>
        <c:auto val="1"/>
        <c:lblAlgn val="ctr"/>
        <c:lblOffset val="100"/>
        <c:noMultiLvlLbl val="0"/>
      </c:catAx>
      <c:valAx>
        <c:axId val="1167390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902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Split Model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Tabelle1!$B$2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30CC-4B14-BD6E-1EA0730EFDE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Genetic Approach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Tabelle1!$C$2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30CC-4B14-BD6E-1EA0730EFDE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Extreme Points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Tabelle1!$D$2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30CC-4B14-BD6E-1EA0730EFDEF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Commercial Solution*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Tabelle1!$E$2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3-30CC-4B14-BD6E-1EA0730EFD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7734960"/>
        <c:axId val="116761488"/>
      </c:barChart>
      <c:catAx>
        <c:axId val="164773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16761488"/>
        <c:crosses val="autoZero"/>
        <c:auto val="1"/>
        <c:lblAlgn val="ctr"/>
        <c:lblOffset val="100"/>
        <c:noMultiLvlLbl val="0"/>
      </c:catAx>
      <c:valAx>
        <c:axId val="116761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477349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9E-4B40-8591-CA286D940C0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3.66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9E-4B40-8591-CA286D940C0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12.58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9E-4B40-8591-CA286D940C0C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9E-4B40-8591-CA286D940C0C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11.08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F9E-4B40-8591-CA286D940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2379711"/>
        <c:axId val="1131083903"/>
      </c:barChart>
      <c:catAx>
        <c:axId val="178237971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31083903"/>
        <c:crosses val="autoZero"/>
        <c:auto val="1"/>
        <c:lblAlgn val="ctr"/>
        <c:lblOffset val="100"/>
        <c:noMultiLvlLbl val="0"/>
      </c:catAx>
      <c:valAx>
        <c:axId val="1131083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782379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Used</a:t>
            </a:r>
            <a:r>
              <a:rPr lang="de-DE" dirty="0"/>
              <a:t> Box</a:t>
            </a:r>
            <a:r>
              <a:rPr lang="de-DE" baseline="0" dirty="0"/>
              <a:t> Space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10-426E-A38A-C59A4827BD4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10-426E-A38A-C59A4827BD4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10-426E-A38A-C59A4827BD4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10-426E-A38A-C59A4827BD44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A10-426E-A38A-C59A4827B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2204863"/>
        <c:axId val="1523422799"/>
      </c:barChart>
      <c:catAx>
        <c:axId val="135220486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23422799"/>
        <c:crosses val="autoZero"/>
        <c:auto val="1"/>
        <c:lblAlgn val="ctr"/>
        <c:lblOffset val="100"/>
        <c:noMultiLvlLbl val="0"/>
      </c:catAx>
      <c:valAx>
        <c:axId val="152342279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352204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Many Large Items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6DCF-4B89-9DF8-9026566C90DA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Few Large Items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6DCF-4B89-9DF8-9026566C90DA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Many Small Items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6DCF-4B89-9DF8-9026566C90DA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Few Small Items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6DCF-4B89-9DF8-9026566C90DA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Random Items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Tabelle1!$F$2:$F$5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6DCF-4B89-9DF8-9026566C90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4105135"/>
        <c:axId val="570325759"/>
      </c:barChart>
      <c:catAx>
        <c:axId val="36410513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25759"/>
        <c:crosses val="autoZero"/>
        <c:auto val="1"/>
        <c:lblAlgn val="ctr"/>
        <c:lblOffset val="100"/>
        <c:noMultiLvlLbl val="0"/>
      </c:catAx>
      <c:valAx>
        <c:axId val="57032575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0513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3.8216702658035229E-2"/>
          <c:y val="0"/>
          <c:w val="0.9176545043976394"/>
          <c:h val="0.84866569862366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Boxes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>
        <c:manualLayout>
          <c:layoutTarget val="inner"/>
          <c:xMode val="edge"/>
          <c:yMode val="edge"/>
          <c:x val="0.10964017760554225"/>
          <c:y val="0.16094899128547596"/>
          <c:w val="0.85340055669067216"/>
          <c:h val="0.800533837435127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14.38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7E-4220-B2BB-F3251785E497}"/>
            </c:ext>
          </c:extLst>
        </c:ser>
        <c:ser>
          <c:idx val="1"/>
          <c:order val="1"/>
          <c:tx>
            <c:strRef>
              <c:f>Tabelle1!#REF!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7E-4220-B2BB-F3251785E497}"/>
            </c:ext>
          </c:extLst>
        </c:ser>
        <c:ser>
          <c:idx val="2"/>
          <c:order val="2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3.58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7E-4220-B2BB-F3251785E497}"/>
            </c:ext>
          </c:extLst>
        </c:ser>
        <c:ser>
          <c:idx val="3"/>
          <c:order val="3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2.46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27E-4220-B2BB-F3251785E497}"/>
            </c:ext>
          </c:extLst>
        </c:ser>
        <c:ser>
          <c:idx val="4"/>
          <c:order val="4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Boxes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1.71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7E-4220-B2BB-F3251785E4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6189791"/>
        <c:axId val="570317855"/>
      </c:barChart>
      <c:catAx>
        <c:axId val="9461897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17855"/>
        <c:crosses val="autoZero"/>
        <c:auto val="1"/>
        <c:lblAlgn val="ctr"/>
        <c:lblOffset val="100"/>
        <c:noMultiLvlLbl val="0"/>
      </c:catAx>
      <c:valAx>
        <c:axId val="5703178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461897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3.66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7B-428C-9AC5-3E69E3582FF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7B-428C-9AC5-3E69E3582FF9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9.24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7B-428C-9AC5-3E69E3582FF9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7B-428C-9AC5-3E69E3582FF9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Time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3.16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7B-428C-9AC5-3E69E3582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6191391"/>
        <c:axId val="570373183"/>
      </c:barChart>
      <c:catAx>
        <c:axId val="9461913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73183"/>
        <c:crosses val="autoZero"/>
        <c:auto val="1"/>
        <c:lblAlgn val="ctr"/>
        <c:lblOffset val="100"/>
        <c:noMultiLvlLbl val="0"/>
      </c:catAx>
      <c:valAx>
        <c:axId val="570373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946191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Used</a:t>
            </a:r>
            <a:r>
              <a:rPr lang="de-DE" baseline="0" dirty="0"/>
              <a:t> Box Space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Set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0.71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B7-494B-B152-D15904237EE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Set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B7-494B-B152-D15904237EE2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Set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B7-494B-B152-D15904237EE2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Set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0.73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B7-494B-B152-D15904237EE2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Set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Avg. Volume Ratio</c:v>
                </c:pt>
              </c:strCache>
            </c:strRef>
          </c:cat>
          <c:val>
            <c:numRef>
              <c:f>Tabelle1!$F$2</c:f>
              <c:numCache>
                <c:formatCode>General</c:formatCode>
                <c:ptCount val="1"/>
                <c:pt idx="0">
                  <c:v>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B7-494B-B152-D15904237E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6041183"/>
        <c:axId val="570330335"/>
      </c:barChart>
      <c:catAx>
        <c:axId val="8860411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30335"/>
        <c:crosses val="autoZero"/>
        <c:auto val="1"/>
        <c:lblAlgn val="ctr"/>
        <c:lblOffset val="100"/>
        <c:noMultiLvlLbl val="0"/>
      </c:catAx>
      <c:valAx>
        <c:axId val="57033033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8860411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Many Large Items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4AB3-48FC-96D5-B7EE6C8181E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Few Large Items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AB3-48FC-96D5-B7EE6C8181E6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Many Small Items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AB3-48FC-96D5-B7EE6C8181E6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Few Small Items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Tabelle1!$E$2:$E$5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AB3-48FC-96D5-B7EE6C8181E6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Random Items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</c:numCache>
            </c:numRef>
          </c:cat>
          <c:val>
            <c:numRef>
              <c:f>Tabelle1!$F$2:$F$5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4AB3-48FC-96D5-B7EE6C8181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4105135"/>
        <c:axId val="570325759"/>
      </c:barChart>
      <c:catAx>
        <c:axId val="36410513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0325759"/>
        <c:crosses val="autoZero"/>
        <c:auto val="1"/>
        <c:lblAlgn val="ctr"/>
        <c:lblOffset val="100"/>
        <c:noMultiLvlLbl val="0"/>
      </c:catAx>
      <c:valAx>
        <c:axId val="57032575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0513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3.8216702658035229E-2"/>
          <c:y val="0"/>
          <c:w val="0.9176545043976394"/>
          <c:h val="0.84866569862366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52D53D-CF93-4079-9CB1-2649DBF5A0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0FDD90D-5BC2-45A6-8AFA-3CD7A9067F4C}">
      <dgm:prSet phldrT="[Text]" phldr="0" custT="1"/>
      <dgm:spPr>
        <a:solidFill>
          <a:srgbClr val="0090A7"/>
        </a:solidFill>
      </dgm:spPr>
      <dgm:t>
        <a:bodyPr/>
        <a:lstStyle/>
        <a:p>
          <a:pPr rtl="0"/>
          <a:r>
            <a:rPr lang="en-US" sz="2800" dirty="0">
              <a:latin typeface="Microsoft JhengHei"/>
            </a:rPr>
            <a:t>Slice</a:t>
          </a:r>
          <a:r>
            <a:rPr lang="en-US" sz="2800" b="0" i="0" u="none" strike="noStrike" cap="none" baseline="0" noProof="0" dirty="0">
              <a:latin typeface="Microsoft JhengHei"/>
              <a:ea typeface="Microsoft JhengHei"/>
            </a:rPr>
            <a:t> 1</a:t>
          </a:r>
          <a:endParaRPr lang="en-US" sz="2800" dirty="0"/>
        </a:p>
      </dgm:t>
    </dgm:pt>
    <dgm:pt modelId="{D978F894-2A2B-4608-A6B4-540CD05E9283}" type="parTrans" cxnId="{A890508C-747F-48ED-85B8-B352AC3E7A51}">
      <dgm:prSet/>
      <dgm:spPr/>
      <dgm:t>
        <a:bodyPr/>
        <a:lstStyle/>
        <a:p>
          <a:endParaRPr lang="de-DE"/>
        </a:p>
      </dgm:t>
    </dgm:pt>
    <dgm:pt modelId="{BA27F8FC-B0D1-4D33-9D5B-E7B80D65E77B}" type="sibTrans" cxnId="{A890508C-747F-48ED-85B8-B352AC3E7A51}">
      <dgm:prSet/>
      <dgm:spPr/>
      <dgm:t>
        <a:bodyPr/>
        <a:lstStyle/>
        <a:p>
          <a:endParaRPr lang="de-DE"/>
        </a:p>
      </dgm:t>
    </dgm:pt>
    <dgm:pt modelId="{E56A6F00-A7C3-41C4-BAD6-D1B0AECDC8C1}">
      <dgm:prSet phldrT="[Text]" phldr="0" custT="1"/>
      <dgm:spPr>
        <a:solidFill>
          <a:srgbClr val="0090A7"/>
        </a:solidFill>
      </dgm:spPr>
      <dgm:t>
        <a:bodyPr/>
        <a:lstStyle/>
        <a:p>
          <a:pPr rtl="0"/>
          <a:r>
            <a:rPr lang="en-US" sz="2800" dirty="0">
              <a:latin typeface="Microsoft JhengHei"/>
            </a:rPr>
            <a:t>Slice 2</a:t>
          </a:r>
          <a:endParaRPr lang="en-US" sz="2800" dirty="0"/>
        </a:p>
      </dgm:t>
    </dgm:pt>
    <dgm:pt modelId="{2EDC3E84-D848-4C7A-A0D5-5F724922262E}" type="parTrans" cxnId="{7928E343-4CF6-4CCD-B5F9-B4C8ACFFD432}">
      <dgm:prSet/>
      <dgm:spPr/>
      <dgm:t>
        <a:bodyPr/>
        <a:lstStyle/>
        <a:p>
          <a:endParaRPr lang="de-DE"/>
        </a:p>
      </dgm:t>
    </dgm:pt>
    <dgm:pt modelId="{178F9557-545F-453A-A610-1503F82227E7}" type="sibTrans" cxnId="{7928E343-4CF6-4CCD-B5F9-B4C8ACFFD432}">
      <dgm:prSet/>
      <dgm:spPr/>
      <dgm:t>
        <a:bodyPr/>
        <a:lstStyle/>
        <a:p>
          <a:endParaRPr lang="de-DE"/>
        </a:p>
      </dgm:t>
    </dgm:pt>
    <dgm:pt modelId="{FDF10E7B-BF94-4194-89A6-2263E1938CBC}">
      <dgm:prSet phldrT="[Text]" phldr="0" custT="1"/>
      <dgm:spPr>
        <a:solidFill>
          <a:srgbClr val="0090A7"/>
        </a:solidFill>
      </dgm:spPr>
      <dgm:t>
        <a:bodyPr/>
        <a:lstStyle/>
        <a:p>
          <a:pPr rtl="0"/>
          <a:r>
            <a:rPr lang="en-US" sz="2800" dirty="0">
              <a:latin typeface="Microsoft JhengHei"/>
            </a:rPr>
            <a:t>Next Pallet</a:t>
          </a:r>
          <a:endParaRPr lang="en-US" sz="2800" dirty="0"/>
        </a:p>
      </dgm:t>
    </dgm:pt>
    <dgm:pt modelId="{B6EB0433-EB91-446D-8BCD-D3BD4F6E0245}" type="parTrans" cxnId="{8F98C729-6035-4895-8DD2-84BF9DFA7DBE}">
      <dgm:prSet/>
      <dgm:spPr/>
      <dgm:t>
        <a:bodyPr/>
        <a:lstStyle/>
        <a:p>
          <a:endParaRPr lang="de-DE"/>
        </a:p>
      </dgm:t>
    </dgm:pt>
    <dgm:pt modelId="{B61731E0-E825-4733-9D5F-FCDEDA4322D9}" type="sibTrans" cxnId="{8F98C729-6035-4895-8DD2-84BF9DFA7DBE}">
      <dgm:prSet/>
      <dgm:spPr/>
      <dgm:t>
        <a:bodyPr/>
        <a:lstStyle/>
        <a:p>
          <a:endParaRPr lang="de-DE"/>
        </a:p>
      </dgm:t>
    </dgm:pt>
    <dgm:pt modelId="{003DDB4E-452A-479A-88CB-5047B0816662}" type="pres">
      <dgm:prSet presAssocID="{7352D53D-CF93-4079-9CB1-2649DBF5A0B5}" presName="Name0" presStyleCnt="0">
        <dgm:presLayoutVars>
          <dgm:dir/>
          <dgm:animLvl val="lvl"/>
          <dgm:resizeHandles val="exact"/>
        </dgm:presLayoutVars>
      </dgm:prSet>
      <dgm:spPr/>
    </dgm:pt>
    <dgm:pt modelId="{82BB0A6F-6910-459F-BDE6-C1D308BCD1B1}" type="pres">
      <dgm:prSet presAssocID="{E0FDD90D-5BC2-45A6-8AFA-3CD7A9067F4C}" presName="parTxOnly" presStyleLbl="node1" presStyleIdx="0" presStyleCnt="3" custLinFactNeighborX="-2151">
        <dgm:presLayoutVars>
          <dgm:chMax val="0"/>
          <dgm:chPref val="0"/>
          <dgm:bulletEnabled val="1"/>
        </dgm:presLayoutVars>
      </dgm:prSet>
      <dgm:spPr/>
    </dgm:pt>
    <dgm:pt modelId="{841EAF9C-22DB-44A7-A6EF-78DDEF18DAAA}" type="pres">
      <dgm:prSet presAssocID="{BA27F8FC-B0D1-4D33-9D5B-E7B80D65E77B}" presName="parTxOnlySpace" presStyleCnt="0"/>
      <dgm:spPr/>
    </dgm:pt>
    <dgm:pt modelId="{5065BFF0-2897-4B98-B1D3-DFE566D6A609}" type="pres">
      <dgm:prSet presAssocID="{E56A6F00-A7C3-41C4-BAD6-D1B0AECDC8C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C4E52B31-7D25-4E47-8917-161C626AFD7D}" type="pres">
      <dgm:prSet presAssocID="{178F9557-545F-453A-A610-1503F82227E7}" presName="parTxOnlySpace" presStyleCnt="0"/>
      <dgm:spPr/>
    </dgm:pt>
    <dgm:pt modelId="{74C1C654-5438-47A7-ACF3-4CC346737DA1}" type="pres">
      <dgm:prSet presAssocID="{FDF10E7B-BF94-4194-89A6-2263E1938CB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F98C729-6035-4895-8DD2-84BF9DFA7DBE}" srcId="{7352D53D-CF93-4079-9CB1-2649DBF5A0B5}" destId="{FDF10E7B-BF94-4194-89A6-2263E1938CBC}" srcOrd="2" destOrd="0" parTransId="{B6EB0433-EB91-446D-8BCD-D3BD4F6E0245}" sibTransId="{B61731E0-E825-4733-9D5F-FCDEDA4322D9}"/>
    <dgm:cxn modelId="{7928E343-4CF6-4CCD-B5F9-B4C8ACFFD432}" srcId="{7352D53D-CF93-4079-9CB1-2649DBF5A0B5}" destId="{E56A6F00-A7C3-41C4-BAD6-D1B0AECDC8C1}" srcOrd="1" destOrd="0" parTransId="{2EDC3E84-D848-4C7A-A0D5-5F724922262E}" sibTransId="{178F9557-545F-453A-A610-1503F82227E7}"/>
    <dgm:cxn modelId="{A890508C-747F-48ED-85B8-B352AC3E7A51}" srcId="{7352D53D-CF93-4079-9CB1-2649DBF5A0B5}" destId="{E0FDD90D-5BC2-45A6-8AFA-3CD7A9067F4C}" srcOrd="0" destOrd="0" parTransId="{D978F894-2A2B-4608-A6B4-540CD05E9283}" sibTransId="{BA27F8FC-B0D1-4D33-9D5B-E7B80D65E77B}"/>
    <dgm:cxn modelId="{E23A71CB-F3A7-40BB-966E-0C1B12CA3BAC}" type="presOf" srcId="{E0FDD90D-5BC2-45A6-8AFA-3CD7A9067F4C}" destId="{82BB0A6F-6910-459F-BDE6-C1D308BCD1B1}" srcOrd="0" destOrd="0" presId="urn:microsoft.com/office/officeart/2005/8/layout/chevron1"/>
    <dgm:cxn modelId="{AB0973CB-DBA7-4CD1-931F-EF94EFAD4CCB}" type="presOf" srcId="{E56A6F00-A7C3-41C4-BAD6-D1B0AECDC8C1}" destId="{5065BFF0-2897-4B98-B1D3-DFE566D6A609}" srcOrd="0" destOrd="0" presId="urn:microsoft.com/office/officeart/2005/8/layout/chevron1"/>
    <dgm:cxn modelId="{E0EC6AF4-8BFC-44A8-9057-CD46E8EC66EA}" type="presOf" srcId="{FDF10E7B-BF94-4194-89A6-2263E1938CBC}" destId="{74C1C654-5438-47A7-ACF3-4CC346737DA1}" srcOrd="0" destOrd="0" presId="urn:microsoft.com/office/officeart/2005/8/layout/chevron1"/>
    <dgm:cxn modelId="{699FB8FC-38CA-408A-9D71-DA69095D212B}" type="presOf" srcId="{7352D53D-CF93-4079-9CB1-2649DBF5A0B5}" destId="{003DDB4E-452A-479A-88CB-5047B0816662}" srcOrd="0" destOrd="0" presId="urn:microsoft.com/office/officeart/2005/8/layout/chevron1"/>
    <dgm:cxn modelId="{D6CFE21A-7877-4BE2-A7BE-27D886607544}" type="presParOf" srcId="{003DDB4E-452A-479A-88CB-5047B0816662}" destId="{82BB0A6F-6910-459F-BDE6-C1D308BCD1B1}" srcOrd="0" destOrd="0" presId="urn:microsoft.com/office/officeart/2005/8/layout/chevron1"/>
    <dgm:cxn modelId="{8077E194-FC72-450D-84B9-DBDCC9B579EE}" type="presParOf" srcId="{003DDB4E-452A-479A-88CB-5047B0816662}" destId="{841EAF9C-22DB-44A7-A6EF-78DDEF18DAAA}" srcOrd="1" destOrd="0" presId="urn:microsoft.com/office/officeart/2005/8/layout/chevron1"/>
    <dgm:cxn modelId="{5B57ED8D-50C3-4E76-8C64-E6788FAA8979}" type="presParOf" srcId="{003DDB4E-452A-479A-88CB-5047B0816662}" destId="{5065BFF0-2897-4B98-B1D3-DFE566D6A609}" srcOrd="2" destOrd="0" presId="urn:microsoft.com/office/officeart/2005/8/layout/chevron1"/>
    <dgm:cxn modelId="{341C515E-DFA4-44AE-9396-BE20E2C8F9A7}" type="presParOf" srcId="{003DDB4E-452A-479A-88CB-5047B0816662}" destId="{C4E52B31-7D25-4E47-8917-161C626AFD7D}" srcOrd="3" destOrd="0" presId="urn:microsoft.com/office/officeart/2005/8/layout/chevron1"/>
    <dgm:cxn modelId="{F035235E-3A06-46D0-8804-B8B0321AE094}" type="presParOf" srcId="{003DDB4E-452A-479A-88CB-5047B0816662}" destId="{74C1C654-5438-47A7-ACF3-4CC346737DA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4933D-74EB-4AEE-A896-A9DF67C811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BA5815-AB18-4053-9BF4-261311BD80FE}">
      <dgm:prSet phldrT="[Text]" phldr="0"/>
      <dgm:spPr>
        <a:solidFill>
          <a:srgbClr val="0090A7"/>
        </a:solidFill>
      </dgm:spPr>
      <dgm:t>
        <a:bodyPr/>
        <a:lstStyle/>
        <a:p>
          <a:pPr rtl="0"/>
          <a:r>
            <a:rPr lang="en-US">
              <a:latin typeface="Microsoft JhengHei"/>
            </a:rPr>
            <a:t>Bin</a:t>
          </a:r>
          <a:r>
            <a:rPr lang="en-US" b="0" i="0" u="none" strike="noStrike" cap="none" baseline="0" noProof="0">
              <a:latin typeface="Microsoft JhengHei"/>
              <a:ea typeface="Microsoft JhengHei"/>
            </a:rPr>
            <a:t> packing</a:t>
          </a:r>
          <a:endParaRPr lang="en-US"/>
        </a:p>
      </dgm:t>
    </dgm:pt>
    <dgm:pt modelId="{D8E681A8-58A3-4D59-93AF-16E4902D9837}" type="parTrans" cxnId="{5AEDBC49-430F-4AD6-A5D2-0B84844E9538}">
      <dgm:prSet/>
      <dgm:spPr/>
      <dgm:t>
        <a:bodyPr/>
        <a:lstStyle/>
        <a:p>
          <a:endParaRPr lang="en-US"/>
        </a:p>
      </dgm:t>
    </dgm:pt>
    <dgm:pt modelId="{B73F64BC-B3D0-4D65-A9E4-FFBECEC38FC3}" type="sibTrans" cxnId="{5AEDBC49-430F-4AD6-A5D2-0B84844E9538}">
      <dgm:prSet/>
      <dgm:spPr/>
      <dgm:t>
        <a:bodyPr/>
        <a:lstStyle/>
        <a:p>
          <a:endParaRPr lang="en-US"/>
        </a:p>
      </dgm:t>
    </dgm:pt>
    <dgm:pt modelId="{5FE08038-7946-482A-963F-123771D536DA}">
      <dgm:prSet phldrT="[Text]" phldr="0"/>
      <dgm:spPr/>
      <dgm:t>
        <a:bodyPr/>
        <a:lstStyle/>
        <a:p>
          <a:pPr rtl="0"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dirty="0">
              <a:latin typeface="Microsoft JhengHei"/>
            </a:rPr>
            <a:t> Split Model</a:t>
          </a:r>
          <a:endParaRPr lang="en-US" dirty="0"/>
        </a:p>
      </dgm:t>
    </dgm:pt>
    <dgm:pt modelId="{6E77F8E6-E915-459C-9462-835F5093A78F}" type="parTrans" cxnId="{A924D916-9651-46DC-9783-ED8C9776BC38}">
      <dgm:prSet/>
      <dgm:spPr/>
      <dgm:t>
        <a:bodyPr/>
        <a:lstStyle/>
        <a:p>
          <a:endParaRPr lang="en-US"/>
        </a:p>
      </dgm:t>
    </dgm:pt>
    <dgm:pt modelId="{2EB47E8B-4971-4E77-BD05-EC77D2982154}" type="sibTrans" cxnId="{A924D916-9651-46DC-9783-ED8C9776BC38}">
      <dgm:prSet/>
      <dgm:spPr/>
      <dgm:t>
        <a:bodyPr/>
        <a:lstStyle/>
        <a:p>
          <a:endParaRPr lang="en-US"/>
        </a:p>
      </dgm:t>
    </dgm:pt>
    <dgm:pt modelId="{83A07146-CBA7-4BBF-B3DF-9D45FFCC26AA}">
      <dgm:prSet phldrT="[Text]" phldr="0"/>
      <dgm:spPr/>
      <dgm:t>
        <a:bodyPr/>
        <a:lstStyle/>
        <a:p>
          <a:pPr rtl="0"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dirty="0">
              <a:latin typeface="Microsoft JhengHei"/>
            </a:rPr>
            <a:t> Genetic Approach</a:t>
          </a:r>
          <a:endParaRPr lang="en-US" dirty="0"/>
        </a:p>
      </dgm:t>
    </dgm:pt>
    <dgm:pt modelId="{8439EB6A-76ED-4E29-BB3A-E4F6685AE7BF}" type="parTrans" cxnId="{5779C93B-5BC0-4D85-8B74-8A0360197F73}">
      <dgm:prSet/>
      <dgm:spPr/>
      <dgm:t>
        <a:bodyPr/>
        <a:lstStyle/>
        <a:p>
          <a:endParaRPr lang="en-US"/>
        </a:p>
      </dgm:t>
    </dgm:pt>
    <dgm:pt modelId="{4EDA0E25-2CF3-430D-BCA8-4854EEE5B789}" type="sibTrans" cxnId="{5779C93B-5BC0-4D85-8B74-8A0360197F73}">
      <dgm:prSet/>
      <dgm:spPr/>
      <dgm:t>
        <a:bodyPr/>
        <a:lstStyle/>
        <a:p>
          <a:endParaRPr lang="en-US"/>
        </a:p>
      </dgm:t>
    </dgm:pt>
    <dgm:pt modelId="{1BFBF60F-CC66-4B50-846A-4979F67D4C5A}">
      <dgm:prSet phldrT="[Text]" phldr="0"/>
      <dgm:spPr/>
      <dgm:t>
        <a:bodyPr/>
        <a:lstStyle/>
        <a:p>
          <a:pPr rtl="0"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dirty="0">
              <a:latin typeface="Microsoft JhengHei"/>
            </a:rPr>
            <a:t> Extreme Points Heuristic</a:t>
          </a:r>
          <a:endParaRPr lang="en-US" dirty="0"/>
        </a:p>
      </dgm:t>
    </dgm:pt>
    <dgm:pt modelId="{563E3B08-A0B1-4C0F-962C-FB74D16A2B80}" type="parTrans" cxnId="{BEE782B8-AC12-4B41-B130-596BCDDA06A5}">
      <dgm:prSet/>
      <dgm:spPr/>
      <dgm:t>
        <a:bodyPr/>
        <a:lstStyle/>
        <a:p>
          <a:endParaRPr lang="en-US"/>
        </a:p>
      </dgm:t>
    </dgm:pt>
    <dgm:pt modelId="{A5C4A438-4A50-4E00-885A-286CD8C84FD1}" type="sibTrans" cxnId="{BEE782B8-AC12-4B41-B130-596BCDDA06A5}">
      <dgm:prSet/>
      <dgm:spPr/>
      <dgm:t>
        <a:bodyPr/>
        <a:lstStyle/>
        <a:p>
          <a:endParaRPr lang="en-US"/>
        </a:p>
      </dgm:t>
    </dgm:pt>
    <dgm:pt modelId="{0C855A78-92FD-4221-B69A-3D239978A96E}">
      <dgm:prSet phldr="0"/>
      <dgm:spPr>
        <a:solidFill>
          <a:srgbClr val="0090A7"/>
        </a:solidFill>
      </dgm:spPr>
      <dgm:t>
        <a:bodyPr/>
        <a:lstStyle/>
        <a:p>
          <a:pPr rtl="0"/>
          <a:r>
            <a:rPr lang="en-US">
              <a:latin typeface="Microsoft JhengHei"/>
            </a:rPr>
            <a:t>Pallet packing</a:t>
          </a:r>
        </a:p>
      </dgm:t>
    </dgm:pt>
    <dgm:pt modelId="{5659ADAE-570B-4D2C-92D5-83FC37234332}" type="parTrans" cxnId="{68A655C3-0D40-4153-9F27-39622885397B}">
      <dgm:prSet/>
      <dgm:spPr/>
      <dgm:t>
        <a:bodyPr/>
        <a:lstStyle/>
        <a:p>
          <a:endParaRPr lang="de-DE"/>
        </a:p>
      </dgm:t>
    </dgm:pt>
    <dgm:pt modelId="{0582EB80-6A0C-4F35-B911-6C1874DB502C}" type="sibTrans" cxnId="{68A655C3-0D40-4153-9F27-39622885397B}">
      <dgm:prSet/>
      <dgm:spPr/>
      <dgm:t>
        <a:bodyPr/>
        <a:lstStyle/>
        <a:p>
          <a:endParaRPr lang="de-DE"/>
        </a:p>
      </dgm:t>
    </dgm:pt>
    <dgm:pt modelId="{11D933DF-F51C-4A7B-BDC9-625004ADC171}">
      <dgm:prSet phldr="0"/>
      <dgm:spPr/>
      <dgm:t>
        <a:bodyPr/>
        <a:lstStyle/>
        <a:p>
          <a:pPr rtl="0"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dirty="0">
              <a:latin typeface="Microsoft JhengHei"/>
            </a:rPr>
            <a:t> Peak Filling Slice Push Heuristic</a:t>
          </a:r>
        </a:p>
      </dgm:t>
    </dgm:pt>
    <dgm:pt modelId="{10E0139E-CAA7-4EFC-84CD-5AD32C1BCE86}" type="parTrans" cxnId="{CA3C98D7-D7D4-4E6E-B1E3-4D313EBE2D1B}">
      <dgm:prSet/>
      <dgm:spPr/>
      <dgm:t>
        <a:bodyPr/>
        <a:lstStyle/>
        <a:p>
          <a:endParaRPr lang="de-DE"/>
        </a:p>
      </dgm:t>
    </dgm:pt>
    <dgm:pt modelId="{B8B6CBA2-9268-418E-975D-9C35419A09FB}" type="sibTrans" cxnId="{CA3C98D7-D7D4-4E6E-B1E3-4D313EBE2D1B}">
      <dgm:prSet/>
      <dgm:spPr/>
      <dgm:t>
        <a:bodyPr/>
        <a:lstStyle/>
        <a:p>
          <a:endParaRPr lang="de-DE"/>
        </a:p>
      </dgm:t>
    </dgm:pt>
    <dgm:pt modelId="{F0B438D9-1AFE-4365-9B8C-14CEF3225DF6}">
      <dgm:prSet phldr="0"/>
      <dgm:spPr/>
      <dgm:t>
        <a:bodyPr/>
        <a:lstStyle/>
        <a:p>
          <a:pPr rtl="0">
            <a:buClr>
              <a:schemeClr val="bg1">
                <a:lumMod val="65000"/>
              </a:schemeClr>
            </a:buClr>
            <a:buFont typeface="Wingdings" panose="05000000000000000000" pitchFamily="2" charset="2"/>
            <a:buChar char="ü"/>
          </a:pPr>
          <a:r>
            <a:rPr lang="en-US" dirty="0">
              <a:solidFill>
                <a:schemeClr val="bg1">
                  <a:lumMod val="50000"/>
                </a:schemeClr>
              </a:solidFill>
              <a:latin typeface="Microsoft JhengHei"/>
            </a:rPr>
            <a:t> Combination of approaches</a:t>
          </a:r>
        </a:p>
      </dgm:t>
    </dgm:pt>
    <dgm:pt modelId="{BC785379-A4DD-4EDF-B1FC-0E35CB77612C}" type="parTrans" cxnId="{A9982D2A-D2CE-4D97-86E2-325304529993}">
      <dgm:prSet/>
      <dgm:spPr/>
      <dgm:t>
        <a:bodyPr/>
        <a:lstStyle/>
        <a:p>
          <a:endParaRPr lang="de-DE"/>
        </a:p>
      </dgm:t>
    </dgm:pt>
    <dgm:pt modelId="{E4665EB9-0E3F-43D4-B377-20819AD73E37}" type="sibTrans" cxnId="{A9982D2A-D2CE-4D97-86E2-325304529993}">
      <dgm:prSet/>
      <dgm:spPr/>
      <dgm:t>
        <a:bodyPr/>
        <a:lstStyle/>
        <a:p>
          <a:endParaRPr lang="de-DE"/>
        </a:p>
      </dgm:t>
    </dgm:pt>
    <dgm:pt modelId="{E8E19862-F09F-4BD3-BC6E-593FA82338D4}" type="pres">
      <dgm:prSet presAssocID="{ACB4933D-74EB-4AEE-A896-A9DF67C81126}" presName="linear" presStyleCnt="0">
        <dgm:presLayoutVars>
          <dgm:animLvl val="lvl"/>
          <dgm:resizeHandles val="exact"/>
        </dgm:presLayoutVars>
      </dgm:prSet>
      <dgm:spPr/>
    </dgm:pt>
    <dgm:pt modelId="{BF6EBF19-022A-48F8-839D-D83C442E8238}" type="pres">
      <dgm:prSet presAssocID="{33BA5815-AB18-4053-9BF4-261311BD80F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228F615-D873-4F32-BA1B-497E50B2F3E9}" type="pres">
      <dgm:prSet presAssocID="{33BA5815-AB18-4053-9BF4-261311BD80FE}" presName="childText" presStyleLbl="revTx" presStyleIdx="0" presStyleCnt="2">
        <dgm:presLayoutVars>
          <dgm:bulletEnabled val="1"/>
        </dgm:presLayoutVars>
      </dgm:prSet>
      <dgm:spPr/>
    </dgm:pt>
    <dgm:pt modelId="{FEEF286A-933C-4A42-AD62-417B2AFD4FBE}" type="pres">
      <dgm:prSet presAssocID="{0C855A78-92FD-4221-B69A-3D239978A96E}" presName="parentText" presStyleLbl="node1" presStyleIdx="1" presStyleCnt="2" custLinFactNeighborY="2200">
        <dgm:presLayoutVars>
          <dgm:chMax val="0"/>
          <dgm:bulletEnabled val="1"/>
        </dgm:presLayoutVars>
      </dgm:prSet>
      <dgm:spPr/>
    </dgm:pt>
    <dgm:pt modelId="{ACE2B6BA-DBA6-4D3A-AFE1-CAD628F017AA}" type="pres">
      <dgm:prSet presAssocID="{0C855A78-92FD-4221-B69A-3D239978A96E}" presName="childText" presStyleLbl="revTx" presStyleIdx="1" presStyleCnt="2" custLinFactNeighborY="1322">
        <dgm:presLayoutVars>
          <dgm:bulletEnabled val="1"/>
        </dgm:presLayoutVars>
      </dgm:prSet>
      <dgm:spPr/>
    </dgm:pt>
  </dgm:ptLst>
  <dgm:cxnLst>
    <dgm:cxn modelId="{A924D916-9651-46DC-9783-ED8C9776BC38}" srcId="{33BA5815-AB18-4053-9BF4-261311BD80FE}" destId="{5FE08038-7946-482A-963F-123771D536DA}" srcOrd="0" destOrd="0" parTransId="{6E77F8E6-E915-459C-9462-835F5093A78F}" sibTransId="{2EB47E8B-4971-4E77-BD05-EC77D2982154}"/>
    <dgm:cxn modelId="{F96D9821-91AB-4338-9E50-D361B940B683}" type="presOf" srcId="{0C855A78-92FD-4221-B69A-3D239978A96E}" destId="{FEEF286A-933C-4A42-AD62-417B2AFD4FBE}" srcOrd="0" destOrd="0" presId="urn:microsoft.com/office/officeart/2005/8/layout/vList2"/>
    <dgm:cxn modelId="{A9982D2A-D2CE-4D97-86E2-325304529993}" srcId="{33BA5815-AB18-4053-9BF4-261311BD80FE}" destId="{F0B438D9-1AFE-4365-9B8C-14CEF3225DF6}" srcOrd="3" destOrd="0" parTransId="{BC785379-A4DD-4EDF-B1FC-0E35CB77612C}" sibTransId="{E4665EB9-0E3F-43D4-B377-20819AD73E37}"/>
    <dgm:cxn modelId="{5779C93B-5BC0-4D85-8B74-8A0360197F73}" srcId="{33BA5815-AB18-4053-9BF4-261311BD80FE}" destId="{83A07146-CBA7-4BBF-B3DF-9D45FFCC26AA}" srcOrd="1" destOrd="0" parTransId="{8439EB6A-76ED-4E29-BB3A-E4F6685AE7BF}" sibTransId="{4EDA0E25-2CF3-430D-BCA8-4854EEE5B789}"/>
    <dgm:cxn modelId="{5AEDBC49-430F-4AD6-A5D2-0B84844E9538}" srcId="{ACB4933D-74EB-4AEE-A896-A9DF67C81126}" destId="{33BA5815-AB18-4053-9BF4-261311BD80FE}" srcOrd="0" destOrd="0" parTransId="{D8E681A8-58A3-4D59-93AF-16E4902D9837}" sibTransId="{B73F64BC-B3D0-4D65-A9E4-FFBECEC38FC3}"/>
    <dgm:cxn modelId="{F259C84A-AF26-4719-8011-CAD2F013F0DB}" type="presOf" srcId="{11D933DF-F51C-4A7B-BDC9-625004ADC171}" destId="{ACE2B6BA-DBA6-4D3A-AFE1-CAD628F017AA}" srcOrd="0" destOrd="0" presId="urn:microsoft.com/office/officeart/2005/8/layout/vList2"/>
    <dgm:cxn modelId="{4ED41B55-E36E-43F9-B2C4-5931F577D591}" type="presOf" srcId="{1BFBF60F-CC66-4B50-846A-4979F67D4C5A}" destId="{9228F615-D873-4F32-BA1B-497E50B2F3E9}" srcOrd="0" destOrd="2" presId="urn:microsoft.com/office/officeart/2005/8/layout/vList2"/>
    <dgm:cxn modelId="{4085B165-D2C5-4EDB-90BE-C65B5C42D910}" type="presOf" srcId="{F0B438D9-1AFE-4365-9B8C-14CEF3225DF6}" destId="{9228F615-D873-4F32-BA1B-497E50B2F3E9}" srcOrd="0" destOrd="3" presId="urn:microsoft.com/office/officeart/2005/8/layout/vList2"/>
    <dgm:cxn modelId="{D5CF6D77-C635-4F73-9E89-7D140F0C341A}" type="presOf" srcId="{83A07146-CBA7-4BBF-B3DF-9D45FFCC26AA}" destId="{9228F615-D873-4F32-BA1B-497E50B2F3E9}" srcOrd="0" destOrd="1" presId="urn:microsoft.com/office/officeart/2005/8/layout/vList2"/>
    <dgm:cxn modelId="{53E913A6-D265-4F97-80EA-90B20A66C56B}" type="presOf" srcId="{5FE08038-7946-482A-963F-123771D536DA}" destId="{9228F615-D873-4F32-BA1B-497E50B2F3E9}" srcOrd="0" destOrd="0" presId="urn:microsoft.com/office/officeart/2005/8/layout/vList2"/>
    <dgm:cxn modelId="{E1F8AAB3-89A6-4E3F-9DF7-F344C0A791A4}" type="presOf" srcId="{33BA5815-AB18-4053-9BF4-261311BD80FE}" destId="{BF6EBF19-022A-48F8-839D-D83C442E8238}" srcOrd="0" destOrd="0" presId="urn:microsoft.com/office/officeart/2005/8/layout/vList2"/>
    <dgm:cxn modelId="{BEE782B8-AC12-4B41-B130-596BCDDA06A5}" srcId="{33BA5815-AB18-4053-9BF4-261311BD80FE}" destId="{1BFBF60F-CC66-4B50-846A-4979F67D4C5A}" srcOrd="2" destOrd="0" parTransId="{563E3B08-A0B1-4C0F-962C-FB74D16A2B80}" sibTransId="{A5C4A438-4A50-4E00-885A-286CD8C84FD1}"/>
    <dgm:cxn modelId="{68A655C3-0D40-4153-9F27-39622885397B}" srcId="{ACB4933D-74EB-4AEE-A896-A9DF67C81126}" destId="{0C855A78-92FD-4221-B69A-3D239978A96E}" srcOrd="1" destOrd="0" parTransId="{5659ADAE-570B-4D2C-92D5-83FC37234332}" sibTransId="{0582EB80-6A0C-4F35-B911-6C1874DB502C}"/>
    <dgm:cxn modelId="{CA3C98D7-D7D4-4E6E-B1E3-4D313EBE2D1B}" srcId="{0C855A78-92FD-4221-B69A-3D239978A96E}" destId="{11D933DF-F51C-4A7B-BDC9-625004ADC171}" srcOrd="0" destOrd="0" parTransId="{10E0139E-CAA7-4EFC-84CD-5AD32C1BCE86}" sibTransId="{B8B6CBA2-9268-418E-975D-9C35419A09FB}"/>
    <dgm:cxn modelId="{8B3894D8-A130-4801-9393-0AF825210729}" type="presOf" srcId="{ACB4933D-74EB-4AEE-A896-A9DF67C81126}" destId="{E8E19862-F09F-4BD3-BC6E-593FA82338D4}" srcOrd="0" destOrd="0" presId="urn:microsoft.com/office/officeart/2005/8/layout/vList2"/>
    <dgm:cxn modelId="{6C87AA8C-9250-4A8F-831E-2D5E13BB3A8B}" type="presParOf" srcId="{E8E19862-F09F-4BD3-BC6E-593FA82338D4}" destId="{BF6EBF19-022A-48F8-839D-D83C442E8238}" srcOrd="0" destOrd="0" presId="urn:microsoft.com/office/officeart/2005/8/layout/vList2"/>
    <dgm:cxn modelId="{FCAA5180-C4D5-4FCA-B651-DEFF05682C3C}" type="presParOf" srcId="{E8E19862-F09F-4BD3-BC6E-593FA82338D4}" destId="{9228F615-D873-4F32-BA1B-497E50B2F3E9}" srcOrd="1" destOrd="0" presId="urn:microsoft.com/office/officeart/2005/8/layout/vList2"/>
    <dgm:cxn modelId="{FAB4F8D5-FDD3-4163-AE48-FDE90F5669AC}" type="presParOf" srcId="{E8E19862-F09F-4BD3-BC6E-593FA82338D4}" destId="{FEEF286A-933C-4A42-AD62-417B2AFD4FBE}" srcOrd="2" destOrd="0" presId="urn:microsoft.com/office/officeart/2005/8/layout/vList2"/>
    <dgm:cxn modelId="{B45AF0F7-6BF6-4048-B5AA-7059A1CD143B}" type="presParOf" srcId="{E8E19862-F09F-4BD3-BC6E-593FA82338D4}" destId="{ACE2B6BA-DBA6-4D3A-AFE1-CAD628F017A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B0A6F-6910-459F-BDE6-C1D308BCD1B1}">
      <dsp:nvSpPr>
        <dsp:cNvPr id="0" name=""/>
        <dsp:cNvSpPr/>
      </dsp:nvSpPr>
      <dsp:spPr>
        <a:xfrm>
          <a:off x="0" y="0"/>
          <a:ext cx="4109052" cy="979384"/>
        </a:xfrm>
        <a:prstGeom prst="chevron">
          <a:avLst/>
        </a:prstGeom>
        <a:solidFill>
          <a:srgbClr val="0090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Microsoft JhengHei"/>
            </a:rPr>
            <a:t>Slice</a:t>
          </a:r>
          <a:r>
            <a:rPr lang="en-US" sz="2800" b="0" i="0" u="none" strike="noStrike" kern="1200" cap="none" baseline="0" noProof="0" dirty="0">
              <a:latin typeface="Microsoft JhengHei"/>
              <a:ea typeface="Microsoft JhengHei"/>
            </a:rPr>
            <a:t> 1</a:t>
          </a:r>
          <a:endParaRPr lang="en-US" sz="2800" kern="1200" dirty="0"/>
        </a:p>
      </dsp:txBody>
      <dsp:txXfrm>
        <a:off x="489692" y="0"/>
        <a:ext cx="3129668" cy="979384"/>
      </dsp:txXfrm>
    </dsp:sp>
    <dsp:sp modelId="{5065BFF0-2897-4B98-B1D3-DFE566D6A609}">
      <dsp:nvSpPr>
        <dsp:cNvPr id="0" name=""/>
        <dsp:cNvSpPr/>
      </dsp:nvSpPr>
      <dsp:spPr>
        <a:xfrm>
          <a:off x="3701519" y="0"/>
          <a:ext cx="4109052" cy="979384"/>
        </a:xfrm>
        <a:prstGeom prst="chevron">
          <a:avLst/>
        </a:prstGeom>
        <a:solidFill>
          <a:srgbClr val="0090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Microsoft JhengHei"/>
            </a:rPr>
            <a:t>Slice 2</a:t>
          </a:r>
          <a:endParaRPr lang="en-US" sz="2800" kern="1200" dirty="0"/>
        </a:p>
      </dsp:txBody>
      <dsp:txXfrm>
        <a:off x="4191211" y="0"/>
        <a:ext cx="3129668" cy="979384"/>
      </dsp:txXfrm>
    </dsp:sp>
    <dsp:sp modelId="{74C1C654-5438-47A7-ACF3-4CC346737DA1}">
      <dsp:nvSpPr>
        <dsp:cNvPr id="0" name=""/>
        <dsp:cNvSpPr/>
      </dsp:nvSpPr>
      <dsp:spPr>
        <a:xfrm>
          <a:off x="7399666" y="0"/>
          <a:ext cx="4109052" cy="979384"/>
        </a:xfrm>
        <a:prstGeom prst="chevron">
          <a:avLst/>
        </a:prstGeom>
        <a:solidFill>
          <a:srgbClr val="0090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Microsoft JhengHei"/>
            </a:rPr>
            <a:t>Next Pallet</a:t>
          </a:r>
          <a:endParaRPr lang="en-US" sz="2800" kern="1200" dirty="0"/>
        </a:p>
      </dsp:txBody>
      <dsp:txXfrm>
        <a:off x="7889358" y="0"/>
        <a:ext cx="3129668" cy="979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EBF19-022A-48F8-839D-D83C442E8238}">
      <dsp:nvSpPr>
        <dsp:cNvPr id="0" name=""/>
        <dsp:cNvSpPr/>
      </dsp:nvSpPr>
      <dsp:spPr>
        <a:xfrm>
          <a:off x="0" y="20654"/>
          <a:ext cx="4572000" cy="713114"/>
        </a:xfrm>
        <a:prstGeom prst="roundRect">
          <a:avLst/>
        </a:prstGeom>
        <a:solidFill>
          <a:srgbClr val="0090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latin typeface="Microsoft JhengHei"/>
            </a:rPr>
            <a:t>Bin</a:t>
          </a:r>
          <a:r>
            <a:rPr lang="en-US" sz="2300" b="0" i="0" u="none" strike="noStrike" kern="1200" cap="none" baseline="0" noProof="0">
              <a:latin typeface="Microsoft JhengHei"/>
              <a:ea typeface="Microsoft JhengHei"/>
            </a:rPr>
            <a:t> packing</a:t>
          </a:r>
          <a:endParaRPr lang="en-US" sz="2300" kern="1200"/>
        </a:p>
      </dsp:txBody>
      <dsp:txXfrm>
        <a:off x="34811" y="55465"/>
        <a:ext cx="4502378" cy="643492"/>
      </dsp:txXfrm>
    </dsp:sp>
    <dsp:sp modelId="{9228F615-D873-4F32-BA1B-497E50B2F3E9}">
      <dsp:nvSpPr>
        <dsp:cNvPr id="0" name=""/>
        <dsp:cNvSpPr/>
      </dsp:nvSpPr>
      <dsp:spPr>
        <a:xfrm>
          <a:off x="0" y="733769"/>
          <a:ext cx="4572000" cy="1761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sz="1800" kern="1200" dirty="0">
              <a:latin typeface="Microsoft JhengHei"/>
            </a:rPr>
            <a:t> Split Model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sz="1800" kern="1200" dirty="0">
              <a:latin typeface="Microsoft JhengHei"/>
            </a:rPr>
            <a:t> Genetic Approach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sz="1800" kern="1200" dirty="0">
              <a:latin typeface="Microsoft JhengHei"/>
            </a:rPr>
            <a:t> Extreme Points Heuristic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chemeClr val="bg1">
                <a:lumMod val="65000"/>
              </a:schemeClr>
            </a:buClr>
            <a:buFont typeface="Wingdings" panose="05000000000000000000" pitchFamily="2" charset="2"/>
            <a:buChar char="ü"/>
          </a:pPr>
          <a:r>
            <a:rPr lang="en-US" sz="1800" kern="1200" dirty="0">
              <a:solidFill>
                <a:schemeClr val="bg1">
                  <a:lumMod val="50000"/>
                </a:schemeClr>
              </a:solidFill>
              <a:latin typeface="Microsoft JhengHei"/>
            </a:rPr>
            <a:t> Combination of approaches</a:t>
          </a:r>
        </a:p>
      </dsp:txBody>
      <dsp:txXfrm>
        <a:off x="0" y="733769"/>
        <a:ext cx="4572000" cy="1761570"/>
      </dsp:txXfrm>
    </dsp:sp>
    <dsp:sp modelId="{FEEF286A-933C-4A42-AD62-417B2AFD4FBE}">
      <dsp:nvSpPr>
        <dsp:cNvPr id="0" name=""/>
        <dsp:cNvSpPr/>
      </dsp:nvSpPr>
      <dsp:spPr>
        <a:xfrm>
          <a:off x="0" y="2504766"/>
          <a:ext cx="4572000" cy="713114"/>
        </a:xfrm>
        <a:prstGeom prst="roundRect">
          <a:avLst/>
        </a:prstGeom>
        <a:solidFill>
          <a:srgbClr val="0090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latin typeface="Microsoft JhengHei"/>
            </a:rPr>
            <a:t>Pallet packing</a:t>
          </a:r>
        </a:p>
      </dsp:txBody>
      <dsp:txXfrm>
        <a:off x="34811" y="2539577"/>
        <a:ext cx="4502378" cy="643492"/>
      </dsp:txXfrm>
    </dsp:sp>
    <dsp:sp modelId="{ACE2B6BA-DBA6-4D3A-AFE1-CAD628F017AA}">
      <dsp:nvSpPr>
        <dsp:cNvPr id="0" name=""/>
        <dsp:cNvSpPr/>
      </dsp:nvSpPr>
      <dsp:spPr>
        <a:xfrm>
          <a:off x="0" y="3217882"/>
          <a:ext cx="4572000" cy="428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0090A7"/>
            </a:buClr>
            <a:buFont typeface="Wingdings" panose="05000000000000000000" pitchFamily="2" charset="2"/>
            <a:buChar char="ü"/>
          </a:pPr>
          <a:r>
            <a:rPr lang="en-US" sz="1800" kern="1200" dirty="0">
              <a:latin typeface="Microsoft JhengHei"/>
            </a:rPr>
            <a:t> Peak Filling Slice Push Heuristic</a:t>
          </a:r>
        </a:p>
      </dsp:txBody>
      <dsp:txXfrm>
        <a:off x="0" y="3217882"/>
        <a:ext cx="4572000" cy="428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0.14742</cdr:x>
      <cdr:y>0.8537</cdr:y>
    </cdr:from>
    <cdr:to>
      <cdr:x>0.97558</cdr:x>
      <cdr:y>0.8537</cdr:y>
    </cdr:to>
    <cdr:cxnSp macro="">
      <cdr:nvCxnSpPr>
        <cdr:cNvPr id="2" name="Gerader Verbinder 1">
          <a:extLst xmlns:a="http://schemas.openxmlformats.org/drawingml/2006/main">
            <a:ext uri="{FF2B5EF4-FFF2-40B4-BE49-F238E27FC236}">
              <a16:creationId xmlns:a16="http://schemas.microsoft.com/office/drawing/2014/main" id="{FCAF7166-CF69-4F93-87EE-5B5F0C855536}"/>
            </a:ext>
          </a:extLst>
        </cdr:cNvPr>
        <cdr:cNvCxnSpPr/>
      </cdr:nvCxnSpPr>
      <cdr:spPr>
        <a:xfrm xmlns:a="http://schemas.openxmlformats.org/drawingml/2006/main">
          <a:off x="557234" y="3648034"/>
          <a:ext cx="3130309" cy="0"/>
        </a:xfrm>
        <a:prstGeom xmlns:a="http://schemas.openxmlformats.org/drawingml/2006/main" prst="line">
          <a:avLst/>
        </a:prstGeom>
        <a:ln xmlns:a="http://schemas.openxmlformats.org/drawingml/2006/main" w="9525" cap="flat" cmpd="sng" algn="ctr">
          <a:solidFill>
            <a:schemeClr val="accent6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0.12297</cdr:x>
      <cdr:y>0.52545</cdr:y>
    </cdr:from>
    <cdr:to>
      <cdr:x>0.95841</cdr:x>
      <cdr:y>0.52545</cdr:y>
    </cdr:to>
    <cdr:cxnSp macro="">
      <cdr:nvCxnSpPr>
        <cdr:cNvPr id="2" name="Gerader Verbinder 1">
          <a:extLst xmlns:a="http://schemas.openxmlformats.org/drawingml/2006/main">
            <a:ext uri="{FF2B5EF4-FFF2-40B4-BE49-F238E27FC236}">
              <a16:creationId xmlns:a16="http://schemas.microsoft.com/office/drawing/2014/main" id="{C8CB6010-2E3E-4BA9-AEA1-CB951D06238A}"/>
            </a:ext>
          </a:extLst>
        </cdr:cNvPr>
        <cdr:cNvCxnSpPr/>
      </cdr:nvCxnSpPr>
      <cdr:spPr>
        <a:xfrm xmlns:a="http://schemas.openxmlformats.org/drawingml/2006/main">
          <a:off x="464820" y="2245366"/>
          <a:ext cx="3157828" cy="0"/>
        </a:xfrm>
        <a:prstGeom xmlns:a="http://schemas.openxmlformats.org/drawingml/2006/main" prst="line">
          <a:avLst/>
        </a:prstGeom>
        <a:ln xmlns:a="http://schemas.openxmlformats.org/drawingml/2006/main" w="9525" cap="flat" cmpd="sng" algn="ctr">
          <a:solidFill>
            <a:schemeClr val="accent6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3F9F42D-371F-4F1A-A03B-910CE4477E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CB47F9-265C-4963-96FC-FDB9E09703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744F4-BCFA-417B-9A84-DF6C20584E26}" type="datetimeFigureOut">
              <a:rPr lang="de-DE" smtClean="0"/>
              <a:t>16.07.20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793C4CB-48FC-4DD4-BD02-165353D282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167FB1-3FBE-4D72-BB21-5C92BC77AD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6B004-5BCD-45EE-B38B-DA5792A202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62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CA6CF-0390-4C49-884E-5606E4A6B84A}" type="datetimeFigureOut">
              <a:rPr lang="de-DE" smtClean="0"/>
              <a:t>16.07.20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3CE70-1F1B-4807-939C-C4AF2FBBBCE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22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51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/>
              <a:t>Exact</a:t>
            </a:r>
            <a:r>
              <a:rPr lang="de-DE" dirty="0"/>
              <a:t> Models will </a:t>
            </a:r>
            <a:r>
              <a:rPr lang="de-DE" dirty="0" err="1"/>
              <a:t>produce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– but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to pack and will </a:t>
            </a:r>
            <a:r>
              <a:rPr lang="de-DE" dirty="0" err="1"/>
              <a:t>take</a:t>
            </a:r>
            <a:r>
              <a:rPr lang="de-DE" dirty="0"/>
              <a:t> a </a:t>
            </a:r>
            <a:r>
              <a:rPr lang="de-DE" dirty="0" err="1"/>
              <a:t>long</a:t>
            </a:r>
            <a:r>
              <a:rPr lang="de-DE" dirty="0"/>
              <a:t> time to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Heuristics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might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</a:t>
            </a:r>
            <a:r>
              <a:rPr lang="de-DE" dirty="0">
                <a:sym typeface="Wingdings" panose="05000000000000000000" pitchFamily="2" charset="2"/>
              </a:rPr>
              <a:t> an </a:t>
            </a:r>
            <a:r>
              <a:rPr lang="de-DE" dirty="0" err="1">
                <a:sym typeface="Wingdings" panose="05000000000000000000" pitchFamily="2" charset="2"/>
              </a:rPr>
              <a:t>answer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529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Default parameters: 20 Generations, 50 Chromosomes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Mutation Rate 25 % (can be modified before running the model)</a:t>
            </a:r>
          </a:p>
          <a:p>
            <a:pPr lvl="1" indent="-285750">
              <a:buFont typeface="Arial"/>
              <a:buChar char="•"/>
            </a:pPr>
            <a:r>
              <a:rPr lang="en-US" dirty="0"/>
              <a:t>25% good trade off between run time and solution quality</a:t>
            </a:r>
            <a:endParaRPr lang="en-US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Generate instructions: best chromosome of last generation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Calculation of several hundred sequences if necessary: highly dependent on the number of generations and chromosomes (already evaluated sequences (I.e. sequences with an attached fitness value) are not processed again by the BM heuristic)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3684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3: see picture on the top right: right orientation is preferred as it minimizes the margin in x-direction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5: see picture on the bottom right: </a:t>
            </a:r>
            <a:r>
              <a:rPr lang="en-US" dirty="0" err="1">
                <a:cs typeface="Calibri"/>
              </a:rPr>
              <a:t>intial</a:t>
            </a:r>
            <a:r>
              <a:rPr lang="en-US" dirty="0">
                <a:cs typeface="Calibri"/>
              </a:rPr>
              <a:t> update: 3 new EMSs, every further item needs to be checked for EMS intersections or pierce through, if yes then generate up to 6 new EMSs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7: previously opened boxes stay open until the end of the current order --&gt; further items can be placed into previous boxes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111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Costs: highly individual: Is dependent on the total number of parcels (lower prices for higher number of parcels), consumer pricing models are not realistic for our scenario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Environmental impact: difficult to measure and compare --&gt; not suitable as an direct objective (dependent on many different inputs: packaging material, cushioning, number of boxes, ...) (is somewhat addressed by used box space as the objective)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Used Boxes: volume ratio would not get considered (90% utilization are as good as 10% for example)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Used Box Space: best option for combining the above objectives into one, easy to measure and intuitive to understand --&gt; good applicability because smaller boxes mean less items per box while still </a:t>
            </a:r>
            <a:r>
              <a:rPr lang="en-US" dirty="0" err="1">
                <a:cs typeface="Calibri"/>
              </a:rPr>
              <a:t>maintaing</a:t>
            </a:r>
            <a:r>
              <a:rPr lang="en-US" dirty="0">
                <a:cs typeface="Calibri"/>
              </a:rPr>
              <a:t> a high space utilization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No limitation of volume ratio, because small boxes often have a volume ratio of 0.8 -1 by using only a few/one/handful of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228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Implemented in Python 3: independent of OS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Highly customizable: nearly every parameter can get modified before running the model --&gt; no need to touch any code: everything that's important to the end user can be done via command line arguments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Pallet Packing: Use generated output file containing boxes of all processed orders as input for PFSP afterwards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1307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cs typeface="Calibri"/>
              </a:rPr>
              <a:t>Best Results for the random set: also usually most important set (realistic scenario)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959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366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3CE70-1F1B-4807-939C-C4AF2FBBBCE9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58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E8E9CE-E4E3-49B7-8814-2A5234003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4962" y="2156362"/>
            <a:ext cx="11518900" cy="863592"/>
          </a:xfrm>
          <a:prstGeom prst="rect">
            <a:avLst/>
          </a:prstGeom>
        </p:spPr>
        <p:txBody>
          <a:bodyPr anchor="b"/>
          <a:lstStyle>
            <a:lvl1pPr algn="l">
              <a:defRPr sz="3200" b="1">
                <a:solidFill>
                  <a:srgbClr val="0090A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BF6896-825D-4999-8B31-9BBD89CF7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961" y="3187168"/>
            <a:ext cx="11518899" cy="470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cxnSp>
        <p:nvCxnSpPr>
          <p:cNvPr id="7" name="Gerader Verbinder 7">
            <a:extLst>
              <a:ext uri="{FF2B5EF4-FFF2-40B4-BE49-F238E27FC236}">
                <a16:creationId xmlns:a16="http://schemas.microsoft.com/office/drawing/2014/main" id="{2B7B509B-045F-4176-BCB5-3DC8B106E74A}"/>
              </a:ext>
            </a:extLst>
          </p:cNvPr>
          <p:cNvCxnSpPr/>
          <p:nvPr userDrawn="1"/>
        </p:nvCxnSpPr>
        <p:spPr>
          <a:xfrm>
            <a:off x="338138" y="3036888"/>
            <a:ext cx="11518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Bild 6">
            <a:extLst>
              <a:ext uri="{FF2B5EF4-FFF2-40B4-BE49-F238E27FC236}">
                <a16:creationId xmlns:a16="http://schemas.microsoft.com/office/drawing/2014/main" id="{C1F0FD86-F25D-44D6-B380-1220EC64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3682" y="6254280"/>
            <a:ext cx="2118620" cy="367200"/>
          </a:xfrm>
          <a:prstGeom prst="rect">
            <a:avLst/>
          </a:prstGeom>
        </p:spPr>
      </p:pic>
      <p:pic>
        <p:nvPicPr>
          <p:cNvPr id="11" name="Imagen 9">
            <a:extLst>
              <a:ext uri="{FF2B5EF4-FFF2-40B4-BE49-F238E27FC236}">
                <a16:creationId xmlns:a16="http://schemas.microsoft.com/office/drawing/2014/main" id="{005D1A91-75BA-4F15-840B-AC965F3C10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456" y="6222063"/>
            <a:ext cx="2801581" cy="40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1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F6E97F-A61C-48DF-9D4D-92E9C6584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11531600" cy="491807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90A7"/>
              </a:buClr>
              <a:buFont typeface="Wingdings" panose="05000000000000000000" pitchFamily="2" charset="2"/>
              <a:buChar char="§"/>
              <a:defRPr sz="2000"/>
            </a:lvl1pPr>
            <a:lvl2pPr>
              <a:buClr>
                <a:srgbClr val="0090A7"/>
              </a:buClr>
              <a:defRPr sz="1800"/>
            </a:lvl2pPr>
            <a:lvl3pPr marL="11430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600"/>
            </a:lvl3pPr>
            <a:lvl4pPr marL="16002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4pPr>
            <a:lvl5pPr marL="20574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1312F62-F656-405A-B9C8-906A5979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8436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F6E97F-A61C-48DF-9D4D-92E9C6584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1523999"/>
            <a:ext cx="11531600" cy="437726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90A7"/>
              </a:buClr>
              <a:buFont typeface="Wingdings" panose="05000000000000000000" pitchFamily="2" charset="2"/>
              <a:buChar char="§"/>
              <a:defRPr sz="2000"/>
            </a:lvl1pPr>
            <a:lvl2pPr>
              <a:buClr>
                <a:srgbClr val="0090A7"/>
              </a:buClr>
              <a:defRPr sz="1800"/>
            </a:lvl2pPr>
            <a:lvl3pPr marL="11430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600"/>
            </a:lvl3pPr>
            <a:lvl4pPr marL="16002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4pPr>
            <a:lvl5pPr marL="20574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1FD565-B17F-48C0-8735-841889505D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8138" y="982133"/>
            <a:ext cx="11531600" cy="372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b="1" dirty="0"/>
              <a:t>Titel</a:t>
            </a:r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69E4469-7A0A-4355-9260-4B4BA5231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2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72B5433-3990-45D4-9B52-BCC94192963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8400" y="982800"/>
            <a:ext cx="11530800" cy="49176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90A7"/>
              </a:buClr>
              <a:buFont typeface="Wingdings" panose="05000000000000000000" pitchFamily="2" charset="2"/>
              <a:buChar char="§"/>
              <a:defRPr sz="2000"/>
            </a:lvl1pPr>
            <a:lvl2pPr>
              <a:buClr>
                <a:srgbClr val="0090A7"/>
              </a:buClr>
              <a:defRPr sz="1800"/>
            </a:lvl2pPr>
            <a:lvl3pPr marL="11430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600"/>
            </a:lvl3pPr>
            <a:lvl4pPr marL="16002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4pPr>
            <a:lvl5pPr marL="20574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31CDB5C-CDDC-4F0A-A674-C9EA6A870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12818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A16962-66CC-48CF-AC40-B57CBD99D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667" y="983720"/>
            <a:ext cx="5681133" cy="491754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90A7"/>
              </a:buClr>
              <a:buFont typeface="Wingdings" panose="05000000000000000000" pitchFamily="2" charset="2"/>
              <a:buChar char="§"/>
              <a:defRPr sz="2000"/>
            </a:lvl1pPr>
            <a:lvl2pPr>
              <a:buClr>
                <a:srgbClr val="0090A7"/>
              </a:buClr>
              <a:defRPr sz="1800"/>
            </a:lvl2pPr>
            <a:lvl3pPr marL="11430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600"/>
            </a:lvl3pPr>
            <a:lvl4pPr marL="16002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4pPr>
            <a:lvl5pPr marL="20574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91BEB8-E613-413E-8C44-92978D817F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983720"/>
            <a:ext cx="5698067" cy="491754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90A7"/>
              </a:buClr>
              <a:buFont typeface="Wingdings" panose="05000000000000000000" pitchFamily="2" charset="2"/>
              <a:buChar char="§"/>
              <a:defRPr sz="2000"/>
            </a:lvl1pPr>
            <a:lvl2pPr>
              <a:buClr>
                <a:srgbClr val="0090A7"/>
              </a:buClr>
              <a:defRPr sz="1800"/>
            </a:lvl2pPr>
            <a:lvl3pPr marL="11430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600"/>
            </a:lvl3pPr>
            <a:lvl4pPr marL="16002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4pPr>
            <a:lvl5pPr marL="2057400" indent="-228600">
              <a:buClr>
                <a:srgbClr val="0090A7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73131B5-6344-411E-A156-2A7C5C04A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3917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CEC8A6EB-CA2F-475E-A15B-802C3B744602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38667" y="982800"/>
            <a:ext cx="3780000" cy="498482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de-DE" dirty="0"/>
          </a:p>
        </p:txBody>
      </p:sp>
      <p:sp>
        <p:nvSpPr>
          <p:cNvPr id="6" name="Diagrammplatzhalter 4">
            <a:extLst>
              <a:ext uri="{FF2B5EF4-FFF2-40B4-BE49-F238E27FC236}">
                <a16:creationId xmlns:a16="http://schemas.microsoft.com/office/drawing/2014/main" id="{E24F91F2-BFA6-4F30-8B0B-9FAFEE8847AD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4214467" y="982800"/>
            <a:ext cx="3780000" cy="498482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de-DE"/>
          </a:p>
        </p:txBody>
      </p:sp>
      <p:sp>
        <p:nvSpPr>
          <p:cNvPr id="7" name="Diagrammplatzhalter 4">
            <a:extLst>
              <a:ext uri="{FF2B5EF4-FFF2-40B4-BE49-F238E27FC236}">
                <a16:creationId xmlns:a16="http://schemas.microsoft.com/office/drawing/2014/main" id="{A7A915E7-43EA-4802-B7A5-59EEDD71CC1B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090267" y="982800"/>
            <a:ext cx="3780000" cy="498482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9061277-2EA2-48C6-A225-CA77F8434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9899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55ABCFA4-5213-480C-ADD8-207A11B02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90A7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0990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>
            <a:extLst>
              <a:ext uri="{FF2B5EF4-FFF2-40B4-BE49-F238E27FC236}">
                <a16:creationId xmlns:a16="http://schemas.microsoft.com/office/drawing/2014/main" id="{2F71389C-AC3E-4B2E-A965-6C32F450EC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3682" y="6254280"/>
            <a:ext cx="2118620" cy="367200"/>
          </a:xfrm>
          <a:prstGeom prst="rect">
            <a:avLst/>
          </a:prstGeom>
        </p:spPr>
      </p:pic>
      <p:pic>
        <p:nvPicPr>
          <p:cNvPr id="6" name="Imagen 9">
            <a:extLst>
              <a:ext uri="{FF2B5EF4-FFF2-40B4-BE49-F238E27FC236}">
                <a16:creationId xmlns:a16="http://schemas.microsoft.com/office/drawing/2014/main" id="{E738C610-4B7E-4A5A-8330-9DE4FEC96C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456" y="6222063"/>
            <a:ext cx="2801581" cy="400987"/>
          </a:xfrm>
          <a:prstGeom prst="rect">
            <a:avLst/>
          </a:prstGeom>
        </p:spPr>
      </p:pic>
      <p:sp>
        <p:nvSpPr>
          <p:cNvPr id="8" name="Textfeld 13">
            <a:extLst>
              <a:ext uri="{FF2B5EF4-FFF2-40B4-BE49-F238E27FC236}">
                <a16:creationId xmlns:a16="http://schemas.microsoft.com/office/drawing/2014/main" id="{3C7AC01C-82AC-48D7-99F3-6A12BCB35D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34963" y="6227763"/>
            <a:ext cx="7302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8481A02-C116-4BC2-918F-A38CA0BE63BC}" type="slidenum">
              <a:rPr lang="de-DE" altLang="de-DE" sz="900">
                <a:solidFill>
                  <a:srgbClr val="0090A7"/>
                </a:solidFill>
              </a:rPr>
              <a:pPr eaLnBrk="1" hangingPunct="1"/>
              <a:t>‹#›</a:t>
            </a:fld>
            <a:endParaRPr lang="de-DE" altLang="de-DE" sz="900" dirty="0">
              <a:solidFill>
                <a:srgbClr val="009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0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tif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CA8BCBAB-BED7-4889-B021-06D2E93B5625}"/>
              </a:ext>
            </a:extLst>
          </p:cNvPr>
          <p:cNvCxnSpPr>
            <a:cxnSpLocks/>
          </p:cNvCxnSpPr>
          <p:nvPr userDrawn="1"/>
        </p:nvCxnSpPr>
        <p:spPr>
          <a:xfrm>
            <a:off x="334963" y="813528"/>
            <a:ext cx="11522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AD6D8725-B34A-463C-B545-1A3E4503CDB4}"/>
              </a:ext>
            </a:extLst>
          </p:cNvPr>
          <p:cNvCxnSpPr/>
          <p:nvPr userDrawn="1"/>
        </p:nvCxnSpPr>
        <p:spPr>
          <a:xfrm>
            <a:off x="334963" y="6054946"/>
            <a:ext cx="11522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13">
            <a:extLst>
              <a:ext uri="{FF2B5EF4-FFF2-40B4-BE49-F238E27FC236}">
                <a16:creationId xmlns:a16="http://schemas.microsoft.com/office/drawing/2014/main" id="{81290707-131D-4D26-B4B9-64354362748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34963" y="6227763"/>
            <a:ext cx="7302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8481A02-C116-4BC2-918F-A38CA0BE63BC}" type="slidenum">
              <a:rPr lang="de-DE" altLang="de-DE" sz="900">
                <a:solidFill>
                  <a:srgbClr val="0090A7"/>
                </a:solidFill>
              </a:rPr>
              <a:pPr eaLnBrk="1" hangingPunct="1"/>
              <a:t>‹#›</a:t>
            </a:fld>
            <a:endParaRPr lang="de-DE" altLang="de-DE" sz="900" dirty="0">
              <a:solidFill>
                <a:srgbClr val="0090A7"/>
              </a:solidFill>
            </a:endParaRPr>
          </a:p>
        </p:txBody>
      </p:sp>
      <p:pic>
        <p:nvPicPr>
          <p:cNvPr id="10" name="Bild 6">
            <a:extLst>
              <a:ext uri="{FF2B5EF4-FFF2-40B4-BE49-F238E27FC236}">
                <a16:creationId xmlns:a16="http://schemas.microsoft.com/office/drawing/2014/main" id="{5DBF65E6-9551-4AEE-B216-B1DE3213742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83682" y="6254280"/>
            <a:ext cx="2118620" cy="367200"/>
          </a:xfrm>
          <a:prstGeom prst="rect">
            <a:avLst/>
          </a:prstGeom>
        </p:spPr>
      </p:pic>
      <p:pic>
        <p:nvPicPr>
          <p:cNvPr id="11" name="Imagen 9">
            <a:extLst>
              <a:ext uri="{FF2B5EF4-FFF2-40B4-BE49-F238E27FC236}">
                <a16:creationId xmlns:a16="http://schemas.microsoft.com/office/drawing/2014/main" id="{875E5B6E-7BA2-4C20-B813-55A42172808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456" y="6222063"/>
            <a:ext cx="2801581" cy="40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8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3" r:id="rId3"/>
    <p:sldLayoutId id="2147483662" r:id="rId4"/>
    <p:sldLayoutId id="2147483652" r:id="rId5"/>
    <p:sldLayoutId id="2147483661" r:id="rId6"/>
    <p:sldLayoutId id="2147483654" r:id="rId7"/>
    <p:sldLayoutId id="214748366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sv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7" Type="http://schemas.openxmlformats.org/officeDocument/2006/relationships/image" Target="../media/image46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slide" Target="slide51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svg"/><Relationship Id="rId5" Type="http://schemas.openxmlformats.org/officeDocument/2006/relationships/image" Target="../media/image44.png"/><Relationship Id="rId4" Type="http://schemas.openxmlformats.org/officeDocument/2006/relationships/hyperlink" Target="https://opensource.org/faq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svg"/><Relationship Id="rId7" Type="http://schemas.openxmlformats.org/officeDocument/2006/relationships/image" Target="../media/image64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8.svg"/><Relationship Id="rId5" Type="http://schemas.openxmlformats.org/officeDocument/2006/relationships/image" Target="../media/image62.sv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sv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openxmlformats.org/officeDocument/2006/relationships/image" Target="../media/image80.svg"/><Relationship Id="rId5" Type="http://schemas.openxmlformats.org/officeDocument/2006/relationships/image" Target="../media/image74.sv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0.sv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2.svg"/><Relationship Id="rId4" Type="http://schemas.openxmlformats.org/officeDocument/2006/relationships/image" Target="../media/image9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image" Target="../media/image11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A1A3D9FC-E2A0-499E-8A5E-C02942DBAE3D}"/>
              </a:ext>
            </a:extLst>
          </p:cNvPr>
          <p:cNvSpPr/>
          <p:nvPr/>
        </p:nvSpPr>
        <p:spPr>
          <a:xfrm>
            <a:off x="0" y="3857625"/>
            <a:ext cx="7564211" cy="124097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9DAB09-347A-4555-AB78-EC9373E77CF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45029" y="3975817"/>
            <a:ext cx="6732940" cy="552044"/>
          </a:xfrm>
          <a:prstGeom prst="rect">
            <a:avLst/>
          </a:prstGeom>
        </p:spPr>
        <p:txBody>
          <a:bodyPr anchor="t"/>
          <a:lstStyle/>
          <a:p>
            <a:r>
              <a:rPr lang="de-DE" sz="3200" b="1" dirty="0" err="1">
                <a:solidFill>
                  <a:schemeClr val="tx2"/>
                </a:solidFill>
                <a:latin typeface="Microsoft JhengHei"/>
                <a:ea typeface="Microsoft JhengHei"/>
                <a:cs typeface="Arial"/>
              </a:rPr>
              <a:t>Optimized</a:t>
            </a:r>
            <a:r>
              <a:rPr lang="de-DE" sz="3200" b="1" dirty="0">
                <a:solidFill>
                  <a:schemeClr val="tx2"/>
                </a:solidFill>
                <a:latin typeface="Microsoft JhengHei"/>
                <a:ea typeface="Microsoft JhengHei"/>
                <a:cs typeface="Arial"/>
              </a:rPr>
              <a:t> </a:t>
            </a:r>
            <a:r>
              <a:rPr lang="de-DE" sz="3200" b="1" dirty="0" err="1">
                <a:solidFill>
                  <a:schemeClr val="tx2"/>
                </a:solidFill>
                <a:latin typeface="Microsoft JhengHei"/>
                <a:ea typeface="Microsoft JhengHei"/>
                <a:cs typeface="Arial"/>
              </a:rPr>
              <a:t>Packaging</a:t>
            </a:r>
            <a:r>
              <a:rPr lang="de-DE" sz="3200" b="1" dirty="0">
                <a:solidFill>
                  <a:schemeClr val="tx2"/>
                </a:solidFill>
                <a:latin typeface="Microsoft JhengHei"/>
                <a:ea typeface="Microsoft JhengHei"/>
                <a:cs typeface="Arial"/>
              </a:rPr>
              <a:t> – INFORM </a:t>
            </a:r>
            <a:endParaRPr lang="de-DE" sz="3200" b="1" dirty="0">
              <a:solidFill>
                <a:schemeClr val="tx2"/>
              </a:solidFill>
              <a:latin typeface="Microsoft JhengHei"/>
              <a:ea typeface="Microsoft JhengHei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6E9F47-F25D-4956-9E1B-D2525CAF875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997083" y="4736832"/>
            <a:ext cx="1579118" cy="283804"/>
          </a:xfrm>
          <a:prstGeom prst="rect">
            <a:avLst/>
          </a:prstGeom>
        </p:spPr>
        <p:txBody>
          <a:bodyPr anchor="t"/>
          <a:lstStyle/>
          <a:p>
            <a:pPr marL="0" indent="0">
              <a:buNone/>
            </a:pPr>
            <a:r>
              <a:rPr lang="de-DE" sz="1400" dirty="0"/>
              <a:t>16</a:t>
            </a:r>
            <a:r>
              <a:rPr lang="de-DE" sz="1400" baseline="30000" dirty="0"/>
              <a:t>th </a:t>
            </a:r>
            <a:r>
              <a:rPr lang="de-DE" sz="1400" dirty="0"/>
              <a:t>of </a:t>
            </a:r>
            <a:r>
              <a:rPr lang="de-DE" sz="1400" dirty="0" err="1"/>
              <a:t>July</a:t>
            </a:r>
            <a:r>
              <a:rPr lang="de-DE" sz="1400" dirty="0"/>
              <a:t> 2020</a:t>
            </a:r>
            <a:endParaRPr lang="en-US" sz="1400" dirty="0">
              <a:ea typeface="Microsoft JhengHei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5376B59-7B7A-49BF-9081-016F37364CEE}"/>
              </a:ext>
            </a:extLst>
          </p:cNvPr>
          <p:cNvSpPr txBox="1">
            <a:spLocks/>
          </p:cNvSpPr>
          <p:nvPr/>
        </p:nvSpPr>
        <p:spPr>
          <a:xfrm>
            <a:off x="4043875" y="4736832"/>
            <a:ext cx="1878819" cy="283804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1400" b="1" dirty="0">
                <a:latin typeface="Microsoft JhengHei"/>
                <a:ea typeface="Microsoft JhengHei"/>
                <a:cs typeface="Arial"/>
              </a:rPr>
              <a:t>Final </a:t>
            </a:r>
            <a:r>
              <a:rPr lang="de-DE" sz="1400" b="1" dirty="0" err="1">
                <a:latin typeface="Microsoft JhengHei"/>
                <a:ea typeface="Microsoft JhengHei"/>
                <a:cs typeface="Arial"/>
              </a:rPr>
              <a:t>Presentation</a:t>
            </a:r>
            <a:endParaRPr lang="de-DE" sz="1400" b="1" dirty="0">
              <a:latin typeface="Microsoft JhengHei"/>
              <a:ea typeface="Microsoft JhengHei"/>
              <a:cs typeface="Arial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F6569C33-B9FF-4F53-9348-F3B91CE46536}"/>
              </a:ext>
            </a:extLst>
          </p:cNvPr>
          <p:cNvCxnSpPr>
            <a:cxnSpLocks/>
          </p:cNvCxnSpPr>
          <p:nvPr/>
        </p:nvCxnSpPr>
        <p:spPr>
          <a:xfrm flipV="1">
            <a:off x="5959888" y="4760546"/>
            <a:ext cx="0" cy="21927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8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A67110-1F1C-4675-ABC0-75AEE00EED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7229310" cy="4918076"/>
          </a:xfrm>
        </p:spPr>
        <p:txBody>
          <a:bodyPr anchor="ctr"/>
          <a:lstStyle/>
          <a:p>
            <a:r>
              <a:rPr lang="de-DE" sz="1800" dirty="0">
                <a:ea typeface="Microsoft JhengHei"/>
              </a:rPr>
              <a:t>3D bin </a:t>
            </a:r>
            <a:r>
              <a:rPr lang="de-DE" sz="1800" dirty="0" err="1">
                <a:ea typeface="Microsoft JhengHei"/>
              </a:rPr>
              <a:t>packing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is</a:t>
            </a:r>
            <a:r>
              <a:rPr lang="de-DE" sz="1800" dirty="0">
                <a:ea typeface="Microsoft JhengHei"/>
              </a:rPr>
              <a:t> a well-</a:t>
            </a:r>
            <a:r>
              <a:rPr lang="de-DE" sz="1800" dirty="0" err="1">
                <a:ea typeface="Microsoft JhengHei"/>
              </a:rPr>
              <a:t>investigated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problem</a:t>
            </a:r>
            <a:r>
              <a:rPr lang="de-DE" sz="1800" dirty="0">
                <a:ea typeface="Microsoft JhengHei"/>
              </a:rPr>
              <a:t> in </a:t>
            </a:r>
            <a:r>
              <a:rPr lang="de-DE" sz="1800" dirty="0" err="1">
                <a:ea typeface="Microsoft JhengHei"/>
              </a:rPr>
              <a:t>operations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research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The </a:t>
            </a:r>
            <a:r>
              <a:rPr lang="de-DE" sz="1800" dirty="0" err="1">
                <a:ea typeface="Microsoft JhengHei"/>
              </a:rPr>
              <a:t>optimization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problem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often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can't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be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solved</a:t>
            </a:r>
            <a:r>
              <a:rPr lang="de-DE" sz="1800" dirty="0">
                <a:ea typeface="Microsoft JhengHei"/>
              </a:rPr>
              <a:t> in </a:t>
            </a:r>
            <a:r>
              <a:rPr lang="de-DE" sz="1800" dirty="0" err="1">
                <a:ea typeface="Microsoft JhengHei"/>
              </a:rPr>
              <a:t>reasonable</a:t>
            </a:r>
            <a:r>
              <a:rPr lang="de-DE" sz="1800" dirty="0">
                <a:ea typeface="Microsoft JhengHei"/>
              </a:rPr>
              <a:t> time</a:t>
            </a: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 err="1">
                <a:ea typeface="Microsoft JhengHei"/>
              </a:rPr>
              <a:t>Improve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run</a:t>
            </a:r>
            <a:r>
              <a:rPr lang="de-DE" sz="1800" dirty="0">
                <a:ea typeface="Microsoft JhengHei"/>
              </a:rPr>
              <a:t> time </a:t>
            </a:r>
            <a:r>
              <a:rPr lang="de-DE" sz="1800" dirty="0" err="1">
                <a:ea typeface="Microsoft JhengHei"/>
              </a:rPr>
              <a:t>by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splitting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problem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into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two</a:t>
            </a:r>
            <a:r>
              <a:rPr lang="de-DE" sz="1800" dirty="0">
                <a:ea typeface="Microsoft JhengHei"/>
              </a:rPr>
              <a:t> sub-problems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7A12CA-24D3-4682-B321-4A758F3C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/>
              <a:t>Split Model: </a:t>
            </a:r>
            <a:r>
              <a:rPr lang="de-DE" err="1"/>
              <a:t>Why</a:t>
            </a:r>
            <a:r>
              <a:rPr lang="de-DE"/>
              <a:t>?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9EB6475-AD51-4FB6-A31D-54B33DD79BA9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586DBFB3-E90F-488E-9410-58A1CC02C157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46AB3811-78E2-492B-8665-EB280D100162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69A1E45D-6097-4B20-A081-1E5E85199922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2AFAB634-263E-44AD-85C5-2D56530C6D23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78E302ED-84AE-4F5B-A40D-64316EDA51BE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AA523EC4-1DA6-48BD-9411-6EABB19886C9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DD341E0-9FC8-4BE9-888A-7BFB58B41843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  <p:pic>
        <p:nvPicPr>
          <p:cNvPr id="4" name="Grafik 6" descr="Gehirn">
            <a:extLst>
              <a:ext uri="{FF2B5EF4-FFF2-40B4-BE49-F238E27FC236}">
                <a16:creationId xmlns:a16="http://schemas.microsoft.com/office/drawing/2014/main" id="{B0A0F393-0DFF-4FEB-B726-325358A65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7174" y="2108271"/>
            <a:ext cx="2658735" cy="266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93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7353E1-5B50-49DE-B3ED-5858EEFEC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668" y="983720"/>
            <a:ext cx="5585284" cy="4917547"/>
          </a:xfrm>
        </p:spPr>
        <p:txBody>
          <a:bodyPr anchor="ctr"/>
          <a:lstStyle/>
          <a:p>
            <a:r>
              <a:rPr lang="de-DE" sz="1800" dirty="0" err="1">
                <a:ea typeface="Microsoft JhengHei"/>
              </a:rPr>
              <a:t>Objective</a:t>
            </a:r>
            <a:r>
              <a:rPr lang="de-DE" sz="1800" dirty="0">
                <a:ea typeface="Microsoft JhengHei"/>
              </a:rPr>
              <a:t>: </a:t>
            </a:r>
            <a:r>
              <a:rPr lang="de-DE" sz="1800" dirty="0" err="1">
                <a:ea typeface="Microsoft JhengHei"/>
              </a:rPr>
              <a:t>Minimize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number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boxes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needed</a:t>
            </a:r>
            <a:r>
              <a:rPr lang="de-DE" sz="1800" dirty="0">
                <a:ea typeface="Microsoft JhengHei"/>
              </a:rPr>
              <a:t> to fit all 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 in an </a:t>
            </a:r>
            <a:r>
              <a:rPr lang="de-DE" sz="1800" dirty="0" err="1">
                <a:ea typeface="Microsoft JhengHei"/>
              </a:rPr>
              <a:t>order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pPr marL="457200" indent="-457200">
              <a:buAutoNum type="arabicPeriod"/>
            </a:pPr>
            <a:r>
              <a:rPr lang="de-DE" sz="1800" dirty="0" err="1">
                <a:ea typeface="Microsoft JhengHei"/>
              </a:rPr>
              <a:t>Assign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to</a:t>
            </a:r>
            <a:r>
              <a:rPr lang="de-DE" sz="1800" dirty="0">
                <a:ea typeface="Microsoft JhengHei"/>
              </a:rPr>
              <a:t> a minimal </a:t>
            </a:r>
            <a:r>
              <a:rPr lang="de-DE" sz="1800" dirty="0" err="1">
                <a:ea typeface="Microsoft JhengHei"/>
              </a:rPr>
              <a:t>number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boxes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based</a:t>
            </a:r>
            <a:r>
              <a:rPr lang="de-DE" sz="1800" dirty="0">
                <a:ea typeface="Microsoft JhengHei"/>
              </a:rPr>
              <a:t> on </a:t>
            </a:r>
            <a:r>
              <a:rPr lang="de-DE" sz="1800" dirty="0" err="1">
                <a:ea typeface="Microsoft JhengHei"/>
              </a:rPr>
              <a:t>volume</a:t>
            </a:r>
            <a:endParaRPr lang="de-DE" sz="1800" dirty="0">
              <a:ea typeface="Microsoft JhengHei"/>
            </a:endParaRPr>
          </a:p>
          <a:p>
            <a:pPr marL="457200" indent="-457200">
              <a:buAutoNum type="arabicPeriod"/>
            </a:pPr>
            <a:r>
              <a:rPr lang="de-DE" sz="1800" dirty="0" err="1">
                <a:ea typeface="Microsoft JhengHei"/>
              </a:rPr>
              <a:t>Compute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exact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placement</a:t>
            </a:r>
            <a:r>
              <a:rPr lang="de-DE" sz="1800" dirty="0">
                <a:ea typeface="Microsoft JhengHei"/>
              </a:rPr>
              <a:t> for all 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inside</a:t>
            </a:r>
            <a:r>
              <a:rPr lang="de-DE" sz="1800" dirty="0">
                <a:ea typeface="Microsoft JhengHei"/>
              </a:rPr>
              <a:t> a box</a:t>
            </a:r>
          </a:p>
          <a:p>
            <a:pPr marL="457200" indent="-457200">
              <a:buAutoNum type="arabicPeriod"/>
            </a:pPr>
            <a:r>
              <a:rPr lang="de-DE" sz="1800" dirty="0" err="1">
                <a:ea typeface="Microsoft JhengHei"/>
              </a:rPr>
              <a:t>If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could</a:t>
            </a:r>
            <a:r>
              <a:rPr lang="de-DE" sz="1800" dirty="0">
                <a:ea typeface="Microsoft JhengHei"/>
              </a:rPr>
              <a:t> not </a:t>
            </a:r>
            <a:r>
              <a:rPr lang="de-DE" sz="1800" dirty="0" err="1">
                <a:ea typeface="Microsoft JhengHei"/>
              </a:rPr>
              <a:t>be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placed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restart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model</a:t>
            </a:r>
            <a:r>
              <a:rPr lang="de-DE" sz="1800" dirty="0">
                <a:ea typeface="Microsoft JhengHei"/>
              </a:rPr>
              <a:t> for </a:t>
            </a:r>
            <a:r>
              <a:rPr lang="de-DE" sz="1800" dirty="0" err="1">
                <a:ea typeface="Microsoft JhengHei"/>
              </a:rPr>
              <a:t>those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items</a:t>
            </a:r>
            <a:endParaRPr lang="de-DE" sz="1800" dirty="0">
              <a:ea typeface="Microsoft JhengHei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7A12CA-24D3-4682-B321-4A758F3C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Split Model: </a:t>
            </a:r>
            <a:r>
              <a:rPr lang="de-DE" err="1"/>
              <a:t>How</a:t>
            </a:r>
            <a:r>
              <a:rPr lang="de-DE"/>
              <a:t> </a:t>
            </a:r>
            <a:r>
              <a:rPr lang="de-DE" err="1"/>
              <a:t>it</a:t>
            </a:r>
            <a:r>
              <a:rPr lang="de-DE"/>
              <a:t> </a:t>
            </a:r>
            <a:r>
              <a:rPr lang="de-DE" err="1"/>
              <a:t>works</a:t>
            </a:r>
            <a:endParaRPr lang="de-DE"/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FC035FF0-29ED-4489-B5A7-8A36E082FA7B}"/>
              </a:ext>
            </a:extLst>
          </p:cNvPr>
          <p:cNvGrpSpPr/>
          <p:nvPr/>
        </p:nvGrpSpPr>
        <p:grpSpPr>
          <a:xfrm>
            <a:off x="5962347" y="1466153"/>
            <a:ext cx="5934858" cy="3981450"/>
            <a:chOff x="8083550" y="1555750"/>
            <a:chExt cx="5934858" cy="3981450"/>
          </a:xfrm>
        </p:grpSpPr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116CF73A-BE74-43FC-8DB0-09BDC083A1FD}"/>
                </a:ext>
              </a:extLst>
            </p:cNvPr>
            <p:cNvSpPr/>
            <p:nvPr/>
          </p:nvSpPr>
          <p:spPr>
            <a:xfrm>
              <a:off x="8083550" y="1555750"/>
              <a:ext cx="2901950" cy="762000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err="1"/>
                <a:t>Assign</a:t>
              </a:r>
              <a:r>
                <a:rPr lang="de-DE"/>
                <a:t> </a:t>
              </a:r>
              <a:r>
                <a:rPr lang="de-DE" err="1"/>
                <a:t>items</a:t>
              </a:r>
              <a:r>
                <a:rPr lang="de-DE"/>
                <a:t> </a:t>
              </a:r>
              <a:r>
                <a:rPr lang="de-DE" err="1"/>
                <a:t>by</a:t>
              </a:r>
              <a:r>
                <a:rPr lang="de-DE"/>
                <a:t> </a:t>
              </a:r>
              <a:r>
                <a:rPr lang="de-DE" err="1"/>
                <a:t>volume</a:t>
              </a:r>
            </a:p>
          </p:txBody>
        </p:sp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BE1FF7F4-01E2-4B5B-B232-A0BAB523E91A}"/>
                </a:ext>
              </a:extLst>
            </p:cNvPr>
            <p:cNvSpPr/>
            <p:nvPr/>
          </p:nvSpPr>
          <p:spPr>
            <a:xfrm>
              <a:off x="8083550" y="2573185"/>
              <a:ext cx="2901950" cy="806509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/>
                <a:t>Compute</a:t>
              </a:r>
              <a:r>
                <a:rPr lang="de-DE" dirty="0"/>
                <a:t> </a:t>
              </a:r>
              <a:r>
                <a:rPr lang="de-DE" dirty="0" err="1"/>
                <a:t>exact</a:t>
              </a:r>
              <a:r>
                <a:rPr lang="de-DE" dirty="0"/>
                <a:t> </a:t>
              </a:r>
              <a:r>
                <a:rPr lang="de-DE" dirty="0" err="1"/>
                <a:t>placement</a:t>
              </a:r>
              <a:r>
                <a:rPr lang="de-DE" dirty="0"/>
                <a:t> for all </a:t>
              </a:r>
              <a:r>
                <a:rPr lang="de-DE" dirty="0" err="1"/>
                <a:t>items</a:t>
              </a:r>
              <a:endParaRPr lang="de-DE" dirty="0"/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81FDF8C3-B773-4DB1-B228-5ED89CBF93EC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9534525" y="2317750"/>
              <a:ext cx="0" cy="2554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hteck: abgerundete Ecken 30">
              <a:extLst>
                <a:ext uri="{FF2B5EF4-FFF2-40B4-BE49-F238E27FC236}">
                  <a16:creationId xmlns:a16="http://schemas.microsoft.com/office/drawing/2014/main" id="{0497AFA5-279A-4EF1-B35A-6C0AEBC517D5}"/>
                </a:ext>
              </a:extLst>
            </p:cNvPr>
            <p:cNvSpPr/>
            <p:nvPr/>
          </p:nvSpPr>
          <p:spPr>
            <a:xfrm>
              <a:off x="11094259" y="2568816"/>
              <a:ext cx="2924149" cy="806509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/>
                <a:t>Restart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model</a:t>
              </a:r>
              <a:r>
                <a:rPr lang="de-DE" dirty="0"/>
                <a:t> </a:t>
              </a:r>
              <a:r>
                <a:rPr lang="de-DE" dirty="0" err="1"/>
                <a:t>with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remaining</a:t>
              </a:r>
              <a:r>
                <a:rPr lang="de-DE" dirty="0"/>
                <a:t> </a:t>
              </a:r>
              <a:r>
                <a:rPr lang="de-DE" dirty="0" err="1"/>
                <a:t>items</a:t>
              </a:r>
              <a:endParaRPr lang="de-DE" dirty="0"/>
            </a:p>
          </p:txBody>
        </p:sp>
        <p:sp>
          <p:nvSpPr>
            <p:cNvPr id="32" name="Flussdiagramm: Verzweigung 31">
              <a:extLst>
                <a:ext uri="{FF2B5EF4-FFF2-40B4-BE49-F238E27FC236}">
                  <a16:creationId xmlns:a16="http://schemas.microsoft.com/office/drawing/2014/main" id="{76BF9F34-F196-4739-BD26-C4ED8EB00BA0}"/>
                </a:ext>
              </a:extLst>
            </p:cNvPr>
            <p:cNvSpPr/>
            <p:nvPr/>
          </p:nvSpPr>
          <p:spPr>
            <a:xfrm>
              <a:off x="8083550" y="3625850"/>
              <a:ext cx="2901950" cy="876300"/>
            </a:xfrm>
            <a:prstGeom prst="flowChartDecision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Items </a:t>
              </a:r>
              <a:r>
                <a:rPr lang="de-DE" err="1"/>
                <a:t>remaining</a:t>
              </a:r>
              <a:r>
                <a:rPr lang="de-DE"/>
                <a:t>?</a:t>
              </a:r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5F60A76D-BCC1-481F-BD9F-9FC1377B2017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9534525" y="3379694"/>
              <a:ext cx="0" cy="2461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Verbinder: gewinkelt 33">
              <a:extLst>
                <a:ext uri="{FF2B5EF4-FFF2-40B4-BE49-F238E27FC236}">
                  <a16:creationId xmlns:a16="http://schemas.microsoft.com/office/drawing/2014/main" id="{07E470E2-C1D8-4704-8CB0-C4E1B030624F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 flipV="1">
              <a:off x="10985500" y="3375325"/>
              <a:ext cx="1570834" cy="68867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B4E46671-5C13-4FCE-AFAC-F94DCE57E545}"/>
                </a:ext>
              </a:extLst>
            </p:cNvPr>
            <p:cNvSpPr/>
            <p:nvPr/>
          </p:nvSpPr>
          <p:spPr>
            <a:xfrm>
              <a:off x="8083550" y="4775200"/>
              <a:ext cx="2901950" cy="762000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Create </a:t>
              </a:r>
              <a:r>
                <a:rPr lang="de-DE" dirty="0" err="1"/>
                <a:t>instructions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optimal </a:t>
              </a:r>
              <a:r>
                <a:rPr lang="de-DE" dirty="0" err="1"/>
                <a:t>solution</a:t>
              </a:r>
              <a:endParaRPr lang="de-DE" dirty="0"/>
            </a:p>
          </p:txBody>
        </p: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5FB8F005-1032-4144-9671-6554849122F7}"/>
                </a:ext>
              </a:extLst>
            </p:cNvPr>
            <p:cNvCxnSpPr/>
            <p:nvPr/>
          </p:nvCxnSpPr>
          <p:spPr>
            <a:xfrm>
              <a:off x="9534525" y="4502150"/>
              <a:ext cx="0" cy="2730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D26A3A4A-FD1B-4935-BE66-F895041BD435}"/>
                </a:ext>
              </a:extLst>
            </p:cNvPr>
            <p:cNvSpPr txBox="1"/>
            <p:nvPr/>
          </p:nvSpPr>
          <p:spPr>
            <a:xfrm>
              <a:off x="9014198" y="4447045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de-DE" sz="1600" err="1">
                  <a:ea typeface="Microsoft JhengHei"/>
                </a:rPr>
                <a:t>No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84E1736B-128D-450B-9F2E-794BFC5D6AA6}"/>
                </a:ext>
              </a:extLst>
            </p:cNvPr>
            <p:cNvSpPr txBox="1"/>
            <p:nvPr/>
          </p:nvSpPr>
          <p:spPr>
            <a:xfrm>
              <a:off x="10989471" y="4056608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de-DE" sz="1600" dirty="0"/>
                <a:t>Yes</a:t>
              </a:r>
            </a:p>
          </p:txBody>
        </p:sp>
      </p:grp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4197ED7-FC64-4284-B113-819AB0AA4D1B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8864297" y="1847153"/>
            <a:ext cx="1543538" cy="632066"/>
          </a:xfrm>
          <a:prstGeom prst="bentConnector3">
            <a:avLst>
              <a:gd name="adj1" fmla="val -513"/>
            </a:avLst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19655ED-6AF4-443E-8FB6-84C9189433E4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243C4274-6355-4D05-978A-428563F91D9E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C71323F2-79A9-41EA-A2FB-7CC6180AD3FE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EF4D9E8D-5A42-48E5-AFBA-AC93BB40110A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F5D2AAAC-E686-4A44-9F46-D4D9A7502A96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6830E3B5-6816-4555-894E-C36A13DFAF89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095CDE70-E17A-4E6D-B10C-D88E9322C8CF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C91F587A-71F9-4B32-BE7E-7699908BE60F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002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A67110-1F1C-4675-ABC0-75AEE00EED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7662862" cy="4918076"/>
          </a:xfrm>
        </p:spPr>
        <p:txBody>
          <a:bodyPr anchor="ctr"/>
          <a:lstStyle/>
          <a:p>
            <a:r>
              <a:rPr lang="de-DE" sz="1800" dirty="0">
                <a:ea typeface="Microsoft JhengHei"/>
              </a:rPr>
              <a:t>Problem: </a:t>
            </a:r>
            <a:r>
              <a:rPr lang="de-DE" sz="1800" dirty="0" err="1">
                <a:ea typeface="Microsoft JhengHei"/>
              </a:rPr>
              <a:t>There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exists</a:t>
            </a:r>
            <a:r>
              <a:rPr lang="de-DE" sz="1800" dirty="0">
                <a:ea typeface="Microsoft JhengHei"/>
              </a:rPr>
              <a:t> a </a:t>
            </a:r>
            <a:r>
              <a:rPr lang="de-DE" sz="1800" dirty="0" err="1">
                <a:ea typeface="Microsoft JhengHei"/>
              </a:rPr>
              <a:t>vast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number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ways</a:t>
            </a:r>
            <a:r>
              <a:rPr lang="de-DE" sz="1800" dirty="0">
                <a:ea typeface="Microsoft JhengHei"/>
              </a:rPr>
              <a:t> to fit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into</a:t>
            </a:r>
            <a:r>
              <a:rPr lang="de-DE" sz="1800" dirty="0">
                <a:ea typeface="Microsoft JhengHei"/>
              </a:rPr>
              <a:t> a box</a:t>
            </a:r>
            <a:endParaRPr lang="de-DE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>
                <a:ea typeface="Microsoft JhengHei"/>
              </a:rPr>
              <a:t>Terminate</a:t>
            </a:r>
            <a:r>
              <a:rPr lang="de-DE" dirty="0">
                <a:ea typeface="Microsoft JhengHei"/>
              </a:rPr>
              <a:t> </a:t>
            </a:r>
            <a:r>
              <a:rPr lang="de-DE" dirty="0" err="1">
                <a:ea typeface="Microsoft JhengHei"/>
              </a:rPr>
              <a:t>optimization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program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once</a:t>
            </a:r>
            <a:r>
              <a:rPr lang="de-DE" dirty="0">
                <a:ea typeface="Microsoft JhengHei"/>
              </a:rPr>
              <a:t> a </a:t>
            </a:r>
            <a:r>
              <a:rPr lang="de-DE" dirty="0" err="1">
                <a:ea typeface="Microsoft JhengHei"/>
              </a:rPr>
              <a:t>feasible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packing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is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found</a:t>
            </a:r>
            <a:endParaRPr lang="de-DE" dirty="0">
              <a:ea typeface="Microsoft JhengHei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de-DE" dirty="0">
              <a:ea typeface="Microsoft JhengHei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de-DE" sz="1800" dirty="0" err="1">
                <a:ea typeface="Microsoft JhengHei"/>
              </a:rPr>
              <a:t>Allow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processing</a:t>
            </a:r>
            <a:r>
              <a:rPr lang="de-DE" sz="1800" dirty="0">
                <a:ea typeface="Microsoft JhengHei"/>
              </a:rPr>
              <a:t> of multiple </a:t>
            </a:r>
            <a:r>
              <a:rPr lang="de-DE" sz="1800" dirty="0" err="1">
                <a:ea typeface="Microsoft JhengHei"/>
              </a:rPr>
              <a:t>orders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simultaneously</a:t>
            </a:r>
            <a:endParaRPr lang="de-DE" sz="1800" dirty="0">
              <a:ea typeface="Microsoft JhengHei"/>
            </a:endParaRPr>
          </a:p>
          <a:p>
            <a:endParaRPr lang="de-DE" dirty="0">
              <a:ea typeface="Microsoft JhengHei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7A12CA-24D3-4682-B321-4A758F3C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/>
              <a:t>Split Model: </a:t>
            </a:r>
            <a:r>
              <a:rPr lang="de-DE" err="1"/>
              <a:t>Improvements</a:t>
            </a:r>
          </a:p>
        </p:txBody>
      </p:sp>
      <p:pic>
        <p:nvPicPr>
          <p:cNvPr id="4" name="Grafik 5" descr="Zahnräder">
            <a:extLst>
              <a:ext uri="{FF2B5EF4-FFF2-40B4-BE49-F238E27FC236}">
                <a16:creationId xmlns:a16="http://schemas.microsoft.com/office/drawing/2014/main" id="{5E65BF9C-200E-4A7E-AE4A-647F30CCC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30621" y="2290618"/>
            <a:ext cx="2276764" cy="2276764"/>
          </a:xfrm>
          <a:prstGeom prst="rect">
            <a:avLst/>
          </a:prstGeom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D365CB1-984E-4EE4-A2AA-DBF3A7095757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4452BA17-77C5-4E7A-8000-FA2F6D21FF7F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0FDD452-2301-44F8-9075-BA7F5111DDA4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15EB8A7C-E740-4740-81E4-453558C63CB5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D631CA13-82F0-4919-891D-25A8A1797F7B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AAD89CF8-8478-457D-B301-99C041EB6508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20F0AD6-AEA5-4DFD-9D75-DC0D7BD60FF2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EF260A76-7095-4705-834F-C77220A0A58B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542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A95728-D428-4FA1-A850-4373CD9EA6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pPr>
              <a:buChar char="ü"/>
            </a:pPr>
            <a:r>
              <a:rPr lang="de-DE" sz="1800" b="1" dirty="0" err="1">
                <a:ea typeface="Microsoft JhengHei"/>
              </a:rPr>
              <a:t>Objective</a:t>
            </a:r>
            <a:r>
              <a:rPr lang="de-DE" sz="1800" b="1" dirty="0">
                <a:ea typeface="Microsoft JhengHei"/>
              </a:rPr>
              <a:t>: </a:t>
            </a:r>
            <a:r>
              <a:rPr lang="de-DE" sz="1800" dirty="0" err="1">
                <a:ea typeface="Microsoft JhengHei"/>
              </a:rPr>
              <a:t>Minimize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number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boxes</a:t>
            </a:r>
            <a:endParaRPr lang="de-DE" sz="1800" dirty="0">
              <a:ea typeface="Microsoft JhengHei"/>
            </a:endParaRPr>
          </a:p>
          <a:p>
            <a:pPr>
              <a:buChar char="ü"/>
            </a:pPr>
            <a:endParaRPr lang="de-DE" sz="1800" dirty="0">
              <a:ea typeface="Microsoft JhengHei"/>
            </a:endParaRPr>
          </a:p>
          <a:p>
            <a:pPr>
              <a:buChar char="ü"/>
            </a:pPr>
            <a:r>
              <a:rPr lang="de-DE" sz="1800" dirty="0" err="1">
                <a:ea typeface="Microsoft JhengHei"/>
              </a:rPr>
              <a:t>Implemented</a:t>
            </a:r>
            <a:r>
              <a:rPr lang="de-DE" sz="1800" dirty="0">
                <a:ea typeface="Microsoft JhengHei"/>
              </a:rPr>
              <a:t> in Python 3</a:t>
            </a:r>
          </a:p>
          <a:p>
            <a:pPr>
              <a:buChar char="ü"/>
            </a:pPr>
            <a:r>
              <a:rPr lang="de-DE" sz="1800" dirty="0" err="1">
                <a:ea typeface="Microsoft JhengHei"/>
              </a:rPr>
              <a:t>Gurobi</a:t>
            </a:r>
            <a:r>
              <a:rPr lang="de-DE" sz="1800" dirty="0">
                <a:ea typeface="Microsoft JhengHei"/>
              </a:rPr>
              <a:t> backend</a:t>
            </a:r>
          </a:p>
          <a:p>
            <a:pPr>
              <a:buChar char="ü"/>
            </a:pPr>
            <a:r>
              <a:rPr lang="de-DE" sz="1800" dirty="0" err="1">
                <a:ea typeface="Microsoft JhengHei"/>
              </a:rPr>
              <a:t>Multiprocessing</a:t>
            </a:r>
            <a:endParaRPr lang="de-DE" sz="1800" dirty="0">
              <a:ea typeface="Microsoft JhengHei"/>
            </a:endParaRPr>
          </a:p>
          <a:p>
            <a:pPr>
              <a:buChar char="ü"/>
            </a:pPr>
            <a:r>
              <a:rPr lang="de-DE" sz="1800" dirty="0">
                <a:ea typeface="Microsoft JhengHei"/>
              </a:rPr>
              <a:t>Support for </a:t>
            </a:r>
            <a:r>
              <a:rPr lang="de-DE" sz="1800" dirty="0" err="1">
                <a:ea typeface="Microsoft JhengHei"/>
              </a:rPr>
              <a:t>rotation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items</a:t>
            </a:r>
            <a:endParaRPr lang="de-DE" sz="1800" dirty="0">
              <a:ea typeface="Microsoft JhengHei"/>
            </a:endParaRPr>
          </a:p>
          <a:p>
            <a:pPr>
              <a:buChar char="ü"/>
            </a:pPr>
            <a:r>
              <a:rPr lang="de-DE" sz="1800" dirty="0">
                <a:ea typeface="Microsoft JhengHei"/>
              </a:rPr>
              <a:t>Support for </a:t>
            </a:r>
            <a:r>
              <a:rPr lang="de-DE" sz="1800" dirty="0" err="1">
                <a:ea typeface="Microsoft JhengHei"/>
              </a:rPr>
              <a:t>pallet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packing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with</a:t>
            </a:r>
            <a:r>
              <a:rPr lang="de-DE" sz="1800" dirty="0">
                <a:ea typeface="Microsoft JhengHei"/>
              </a:rPr>
              <a:t> PFSP</a:t>
            </a:r>
          </a:p>
          <a:p>
            <a:pPr>
              <a:buChar char="ü"/>
            </a:pPr>
            <a:endParaRPr lang="de-DE" dirty="0">
              <a:ea typeface="Microsoft JhengHei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7A12CA-24D3-4682-B321-4A758F3C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Split Model: Highlights</a:t>
            </a:r>
          </a:p>
        </p:txBody>
      </p:sp>
      <p:pic>
        <p:nvPicPr>
          <p:cNvPr id="9" name="Grafik 8" descr="Menüband">
            <a:extLst>
              <a:ext uri="{FF2B5EF4-FFF2-40B4-BE49-F238E27FC236}">
                <a16:creationId xmlns:a16="http://schemas.microsoft.com/office/drawing/2014/main" id="{3161EFB5-A591-4957-A4DA-F40196E7E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748" y="2256260"/>
            <a:ext cx="2571590" cy="2571590"/>
          </a:xfrm>
          <a:prstGeom prst="rect">
            <a:avLst/>
          </a:prstGeom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3C9775B-83AE-42F7-ADB5-CA91050C8C86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49C7FBF1-05B0-4660-A1A9-7016089812F7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044EBCB0-783D-4BD9-B9F7-88670767EB69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38F9C48D-A6D1-403B-819D-63610555F1AB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51F51D39-F2CF-4731-BD8A-6C0FECC03B13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937AB2BE-0392-4023-BDF8-D59BE8F861E7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B7A50277-6251-4BA3-86D0-FBC072FA23E5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3C0037AF-0FE7-4790-AFC4-983D0E020670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052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E522A33-1552-49A7-BEF5-1B19C22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Benchmarking: Datasets and Metrics</a:t>
            </a:r>
          </a:p>
        </p:txBody>
      </p: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1C710048-2580-45BE-877A-A57808D2593C}"/>
              </a:ext>
            </a:extLst>
          </p:cNvPr>
          <p:cNvGrpSpPr/>
          <p:nvPr/>
        </p:nvGrpSpPr>
        <p:grpSpPr>
          <a:xfrm>
            <a:off x="1135767" y="1092463"/>
            <a:ext cx="9927945" cy="4721719"/>
            <a:chOff x="708919" y="1092463"/>
            <a:chExt cx="9927945" cy="4721719"/>
          </a:xfrm>
        </p:grpSpPr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77EE6424-4D2A-440A-9164-47166C828D00}"/>
                </a:ext>
              </a:extLst>
            </p:cNvPr>
            <p:cNvSpPr txBox="1"/>
            <p:nvPr/>
          </p:nvSpPr>
          <p:spPr>
            <a:xfrm rot="16200000">
              <a:off x="2043052" y="3137776"/>
              <a:ext cx="1118027" cy="368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Set 2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4FA1620D-3146-416F-8DB3-326D62DBDA76}"/>
                </a:ext>
              </a:extLst>
            </p:cNvPr>
            <p:cNvSpPr txBox="1"/>
            <p:nvPr/>
          </p:nvSpPr>
          <p:spPr>
            <a:xfrm>
              <a:off x="4234920" y="2999027"/>
              <a:ext cx="1751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err="1">
                  <a:solidFill>
                    <a:schemeClr val="bg1"/>
                  </a:solidFill>
                </a:rPr>
                <a:t>Few</a:t>
              </a:r>
              <a:r>
                <a:rPr lang="de-DE" b="1" dirty="0">
                  <a:solidFill>
                    <a:schemeClr val="bg1"/>
                  </a:solidFill>
                </a:rPr>
                <a:t> Large Items</a:t>
              </a:r>
            </a:p>
          </p:txBody>
        </p:sp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35C71191-4FFC-415F-8902-F56D77D8C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65988" y="2727714"/>
              <a:ext cx="684000" cy="684000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D3C2E897-09F1-4E53-8FD4-8EE22BA42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600454" y="3177865"/>
              <a:ext cx="684000" cy="684000"/>
            </a:xfrm>
            <a:prstGeom prst="rect">
              <a:avLst/>
            </a:prstGeom>
          </p:spPr>
        </p:pic>
        <p:grpSp>
          <p:nvGrpSpPr>
            <p:cNvPr id="113" name="Gruppieren 112">
              <a:extLst>
                <a:ext uri="{FF2B5EF4-FFF2-40B4-BE49-F238E27FC236}">
                  <a16:creationId xmlns:a16="http://schemas.microsoft.com/office/drawing/2014/main" id="{E34E60D7-E5A8-48C1-9D34-87595EF1D305}"/>
                </a:ext>
              </a:extLst>
            </p:cNvPr>
            <p:cNvGrpSpPr/>
            <p:nvPr/>
          </p:nvGrpSpPr>
          <p:grpSpPr>
            <a:xfrm rot="5400000">
              <a:off x="827201" y="2304000"/>
              <a:ext cx="3719073" cy="1296000"/>
              <a:chOff x="1014292" y="1710657"/>
              <a:chExt cx="3719073" cy="1278432"/>
            </a:xfrm>
          </p:grpSpPr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AFA3FD00-AEFC-4518-A576-6B32FF4D0146}"/>
                  </a:ext>
                </a:extLst>
              </p:cNvPr>
              <p:cNvSpPr/>
              <p:nvPr/>
            </p:nvSpPr>
            <p:spPr>
              <a:xfrm>
                <a:off x="1014292" y="1713539"/>
                <a:ext cx="3719073" cy="1275550"/>
              </a:xfrm>
              <a:prstGeom prst="rect">
                <a:avLst/>
              </a:prstGeom>
              <a:solidFill>
                <a:srgbClr val="0090A7"/>
              </a:solidFill>
              <a:ln>
                <a:solidFill>
                  <a:srgbClr val="009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18E09188-F887-4175-B4A3-EDDC94284A4F}"/>
                  </a:ext>
                </a:extLst>
              </p:cNvPr>
              <p:cNvSpPr txBox="1"/>
              <p:nvPr/>
            </p:nvSpPr>
            <p:spPr>
              <a:xfrm rot="16200000">
                <a:off x="728064" y="2166896"/>
                <a:ext cx="1118027" cy="368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Set 1</a:t>
                </a:r>
              </a:p>
            </p:txBody>
          </p:sp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4D8C4286-43D0-40F0-87C5-31EB0DA2B71F}"/>
                  </a:ext>
                </a:extLst>
              </p:cNvPr>
              <p:cNvSpPr txBox="1"/>
              <p:nvPr/>
            </p:nvSpPr>
            <p:spPr>
              <a:xfrm rot="16200000">
                <a:off x="3380002" y="1886768"/>
                <a:ext cx="12755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>
                    <a:solidFill>
                      <a:schemeClr val="bg1"/>
                    </a:solidFill>
                  </a:rPr>
                  <a:t>Many Large Items</a:t>
                </a:r>
              </a:p>
            </p:txBody>
          </p:sp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18EE3364-9DFB-4E31-BAFE-F12E967B5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6200000">
                <a:off x="1527453" y="1799446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1AB0F639-D8F2-4D9F-9D81-3574EEDB2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2363579" y="1802215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91624318-74E7-4466-A287-C99882267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1950440" y="2265991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50" name="Grafik 49">
                <a:extLst>
                  <a:ext uri="{FF2B5EF4-FFF2-40B4-BE49-F238E27FC236}">
                    <a16:creationId xmlns:a16="http://schemas.microsoft.com/office/drawing/2014/main" id="{F0A26427-57AD-40CA-8153-B99F8DBC2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2753278" y="2299563"/>
                <a:ext cx="612000" cy="612000"/>
              </a:xfrm>
              <a:prstGeom prst="rect">
                <a:avLst/>
              </a:prstGeom>
            </p:spPr>
          </p:pic>
        </p:grpSp>
        <p:grpSp>
          <p:nvGrpSpPr>
            <p:cNvPr id="115" name="Gruppieren 114">
              <a:extLst>
                <a:ext uri="{FF2B5EF4-FFF2-40B4-BE49-F238E27FC236}">
                  <a16:creationId xmlns:a16="http://schemas.microsoft.com/office/drawing/2014/main" id="{021F9369-69AD-4FCB-B976-1314572752EA}"/>
                </a:ext>
              </a:extLst>
            </p:cNvPr>
            <p:cNvGrpSpPr/>
            <p:nvPr/>
          </p:nvGrpSpPr>
          <p:grpSpPr>
            <a:xfrm rot="5400000">
              <a:off x="2638800" y="2304000"/>
              <a:ext cx="3719073" cy="1296000"/>
              <a:chOff x="1014292" y="3169628"/>
              <a:chExt cx="3719073" cy="1294652"/>
            </a:xfrm>
          </p:grpSpPr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id="{8DE566B5-92A6-47E4-9D23-C1A8FCFA6C8A}"/>
                  </a:ext>
                </a:extLst>
              </p:cNvPr>
              <p:cNvSpPr/>
              <p:nvPr/>
            </p:nvSpPr>
            <p:spPr>
              <a:xfrm>
                <a:off x="1014292" y="3169628"/>
                <a:ext cx="3719073" cy="1275550"/>
              </a:xfrm>
              <a:prstGeom prst="rect">
                <a:avLst/>
              </a:prstGeom>
              <a:solidFill>
                <a:srgbClr val="0090A7"/>
              </a:solidFill>
              <a:ln>
                <a:solidFill>
                  <a:srgbClr val="009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C894A389-ECD8-4A1A-8812-7EE9094EEB11}"/>
                  </a:ext>
                </a:extLst>
              </p:cNvPr>
              <p:cNvSpPr txBox="1"/>
              <p:nvPr/>
            </p:nvSpPr>
            <p:spPr>
              <a:xfrm rot="16200000">
                <a:off x="728064" y="3622985"/>
                <a:ext cx="1118027" cy="368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Set 2</a:t>
                </a:r>
              </a:p>
            </p:txBody>
          </p:sp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42CC4A4B-D64C-4513-BB43-6894D673A037}"/>
                  </a:ext>
                </a:extLst>
              </p:cNvPr>
              <p:cNvSpPr txBox="1"/>
              <p:nvPr/>
            </p:nvSpPr>
            <p:spPr>
              <a:xfrm rot="16200000">
                <a:off x="3356664" y="3359576"/>
                <a:ext cx="128607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err="1">
                    <a:solidFill>
                      <a:schemeClr val="bg1"/>
                    </a:solidFill>
                  </a:rPr>
                  <a:t>Few</a:t>
                </a:r>
                <a:r>
                  <a:rPr lang="de-DE" b="1" dirty="0">
                    <a:solidFill>
                      <a:schemeClr val="bg1"/>
                    </a:solidFill>
                  </a:rPr>
                  <a:t> Large Items</a:t>
                </a:r>
              </a:p>
            </p:txBody>
          </p:sp>
          <p:pic>
            <p:nvPicPr>
              <p:cNvPr id="58" name="Grafik 57">
                <a:extLst>
                  <a:ext uri="{FF2B5EF4-FFF2-40B4-BE49-F238E27FC236}">
                    <a16:creationId xmlns:a16="http://schemas.microsoft.com/office/drawing/2014/main" id="{FECD1122-D915-4096-AA18-81AF0AE51C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1770885" y="3292125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64" name="Grafik 63">
                <a:extLst>
                  <a:ext uri="{FF2B5EF4-FFF2-40B4-BE49-F238E27FC236}">
                    <a16:creationId xmlns:a16="http://schemas.microsoft.com/office/drawing/2014/main" id="{C31A8862-27EB-4181-AE37-EAA0DE46B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2382884" y="3656363"/>
                <a:ext cx="612000" cy="612000"/>
              </a:xfrm>
              <a:prstGeom prst="rect">
                <a:avLst/>
              </a:prstGeom>
            </p:spPr>
          </p:pic>
        </p:grp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517EA80E-0029-44E6-BF3C-0C9168F66D43}"/>
                </a:ext>
              </a:extLst>
            </p:cNvPr>
            <p:cNvGrpSpPr/>
            <p:nvPr/>
          </p:nvGrpSpPr>
          <p:grpSpPr>
            <a:xfrm rot="5400000">
              <a:off x="4476197" y="2304000"/>
              <a:ext cx="3719073" cy="1296000"/>
              <a:chOff x="4882771" y="1713539"/>
              <a:chExt cx="3719073" cy="1275550"/>
            </a:xfrm>
          </p:grpSpPr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002D4EE1-5F13-4D4A-9B46-CCB53F4BB935}"/>
                  </a:ext>
                </a:extLst>
              </p:cNvPr>
              <p:cNvSpPr/>
              <p:nvPr/>
            </p:nvSpPr>
            <p:spPr>
              <a:xfrm>
                <a:off x="4882771" y="1713539"/>
                <a:ext cx="3719073" cy="1275550"/>
              </a:xfrm>
              <a:prstGeom prst="rect">
                <a:avLst/>
              </a:prstGeom>
              <a:solidFill>
                <a:srgbClr val="0090A7"/>
              </a:solidFill>
              <a:ln>
                <a:solidFill>
                  <a:srgbClr val="009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0F180D36-AB0B-4070-B5B5-21D04974C656}"/>
                  </a:ext>
                </a:extLst>
              </p:cNvPr>
              <p:cNvSpPr txBox="1"/>
              <p:nvPr/>
            </p:nvSpPr>
            <p:spPr>
              <a:xfrm rot="16200000">
                <a:off x="4596543" y="2166896"/>
                <a:ext cx="1118027" cy="368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Set 3</a:t>
                </a:r>
              </a:p>
            </p:txBody>
          </p:sp>
          <p:sp>
            <p:nvSpPr>
              <p:cNvPr id="70" name="Textfeld 69">
                <a:extLst>
                  <a:ext uri="{FF2B5EF4-FFF2-40B4-BE49-F238E27FC236}">
                    <a16:creationId xmlns:a16="http://schemas.microsoft.com/office/drawing/2014/main" id="{596C2B37-075A-4B29-85BB-668809F326B9}"/>
                  </a:ext>
                </a:extLst>
              </p:cNvPr>
              <p:cNvSpPr txBox="1"/>
              <p:nvPr/>
            </p:nvSpPr>
            <p:spPr>
              <a:xfrm rot="16200000">
                <a:off x="7239736" y="1889650"/>
                <a:ext cx="12568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>
                    <a:solidFill>
                      <a:schemeClr val="bg1"/>
                    </a:solidFill>
                  </a:rPr>
                  <a:t>Many Small Items</a:t>
                </a:r>
              </a:p>
            </p:txBody>
          </p:sp>
          <p:pic>
            <p:nvPicPr>
              <p:cNvPr id="72" name="Grafik 71">
                <a:extLst>
                  <a:ext uri="{FF2B5EF4-FFF2-40B4-BE49-F238E27FC236}">
                    <a16:creationId xmlns:a16="http://schemas.microsoft.com/office/drawing/2014/main" id="{FE933459-B10A-4A2E-8ABE-13EB0934B0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5518304" y="1951428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74" name="Grafik 73">
                <a:extLst>
                  <a:ext uri="{FF2B5EF4-FFF2-40B4-BE49-F238E27FC236}">
                    <a16:creationId xmlns:a16="http://schemas.microsoft.com/office/drawing/2014/main" id="{69E1865F-2676-48A0-81CA-8FE5203299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6065663" y="1915303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76" name="Grafik 75">
                <a:extLst>
                  <a:ext uri="{FF2B5EF4-FFF2-40B4-BE49-F238E27FC236}">
                    <a16:creationId xmlns:a16="http://schemas.microsoft.com/office/drawing/2014/main" id="{69C16C2B-C69A-4B05-BAB5-D5CF6E10E7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5807329" y="2362259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78" name="Grafik 77">
                <a:extLst>
                  <a:ext uri="{FF2B5EF4-FFF2-40B4-BE49-F238E27FC236}">
                    <a16:creationId xmlns:a16="http://schemas.microsoft.com/office/drawing/2014/main" id="{B508ABF3-1F69-42C6-9EC4-63A835765A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6344297" y="2338714"/>
                <a:ext cx="432000" cy="432000"/>
              </a:xfrm>
              <a:prstGeom prst="rect">
                <a:avLst/>
              </a:prstGeom>
            </p:spPr>
          </p:pic>
        </p:grpSp>
        <p:grpSp>
          <p:nvGrpSpPr>
            <p:cNvPr id="116" name="Gruppieren 115">
              <a:extLst>
                <a:ext uri="{FF2B5EF4-FFF2-40B4-BE49-F238E27FC236}">
                  <a16:creationId xmlns:a16="http://schemas.microsoft.com/office/drawing/2014/main" id="{AB05D5BE-A854-40CA-9ED1-4E4A11A0C1B1}"/>
                </a:ext>
              </a:extLst>
            </p:cNvPr>
            <p:cNvGrpSpPr/>
            <p:nvPr/>
          </p:nvGrpSpPr>
          <p:grpSpPr>
            <a:xfrm rot="5400000">
              <a:off x="6298695" y="2314398"/>
              <a:ext cx="3719073" cy="1276205"/>
              <a:chOff x="4882771" y="3178083"/>
              <a:chExt cx="3719073" cy="1276205"/>
            </a:xfrm>
          </p:grpSpPr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F38071BA-01C0-418E-9DB5-945DCB378912}"/>
                  </a:ext>
                </a:extLst>
              </p:cNvPr>
              <p:cNvSpPr/>
              <p:nvPr/>
            </p:nvSpPr>
            <p:spPr>
              <a:xfrm>
                <a:off x="4882771" y="3178083"/>
                <a:ext cx="3719073" cy="1275550"/>
              </a:xfrm>
              <a:prstGeom prst="rect">
                <a:avLst/>
              </a:prstGeom>
              <a:solidFill>
                <a:srgbClr val="0090A7"/>
              </a:solidFill>
              <a:ln>
                <a:solidFill>
                  <a:srgbClr val="009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C6E4B707-12F7-4FD2-91B0-356F2F95B542}"/>
                  </a:ext>
                </a:extLst>
              </p:cNvPr>
              <p:cNvSpPr txBox="1"/>
              <p:nvPr/>
            </p:nvSpPr>
            <p:spPr>
              <a:xfrm rot="16200000">
                <a:off x="4596543" y="3631440"/>
                <a:ext cx="1118027" cy="368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Set 4</a:t>
                </a:r>
              </a:p>
            </p:txBody>
          </p:sp>
          <p:sp>
            <p:nvSpPr>
              <p:cNvPr id="84" name="Textfeld 83">
                <a:extLst>
                  <a:ext uri="{FF2B5EF4-FFF2-40B4-BE49-F238E27FC236}">
                    <a16:creationId xmlns:a16="http://schemas.microsoft.com/office/drawing/2014/main" id="{0DD34483-ED31-4920-81D6-B345D168CB03}"/>
                  </a:ext>
                </a:extLst>
              </p:cNvPr>
              <p:cNvSpPr txBox="1"/>
              <p:nvPr/>
            </p:nvSpPr>
            <p:spPr>
              <a:xfrm rot="16200000">
                <a:off x="7212516" y="3354848"/>
                <a:ext cx="12755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err="1">
                    <a:solidFill>
                      <a:schemeClr val="bg1"/>
                    </a:solidFill>
                  </a:rPr>
                  <a:t>Few</a:t>
                </a:r>
                <a:r>
                  <a:rPr lang="de-DE" b="1" dirty="0">
                    <a:solidFill>
                      <a:schemeClr val="bg1"/>
                    </a:solidFill>
                  </a:rPr>
                  <a:t> Small Items</a:t>
                </a:r>
              </a:p>
            </p:txBody>
          </p:sp>
          <p:pic>
            <p:nvPicPr>
              <p:cNvPr id="94" name="Grafik 93">
                <a:extLst>
                  <a:ext uri="{FF2B5EF4-FFF2-40B4-BE49-F238E27FC236}">
                    <a16:creationId xmlns:a16="http://schemas.microsoft.com/office/drawing/2014/main" id="{D40893D6-8609-4190-A167-A4E970C5E6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5736443" y="3436912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96" name="Grafik 95">
                <a:extLst>
                  <a:ext uri="{FF2B5EF4-FFF2-40B4-BE49-F238E27FC236}">
                    <a16:creationId xmlns:a16="http://schemas.microsoft.com/office/drawing/2014/main" id="{700B3E16-A554-4BCC-9140-96C7C24D9E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6148300" y="3743688"/>
                <a:ext cx="432000" cy="432000"/>
              </a:xfrm>
              <a:prstGeom prst="rect">
                <a:avLst/>
              </a:prstGeom>
            </p:spPr>
          </p:pic>
        </p:grpSp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57AC4794-0C4E-473A-93FC-717FCEA63D8C}"/>
                </a:ext>
              </a:extLst>
            </p:cNvPr>
            <p:cNvGrpSpPr/>
            <p:nvPr/>
          </p:nvGrpSpPr>
          <p:grpSpPr>
            <a:xfrm rot="5400000">
              <a:off x="8121849" y="2304000"/>
              <a:ext cx="3719073" cy="1296001"/>
              <a:chOff x="2969466" y="4601989"/>
              <a:chExt cx="3719073" cy="1275551"/>
            </a:xfrm>
          </p:grpSpPr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5CD73219-4A35-46FF-9404-B19733D504E7}"/>
                  </a:ext>
                </a:extLst>
              </p:cNvPr>
              <p:cNvSpPr/>
              <p:nvPr/>
            </p:nvSpPr>
            <p:spPr>
              <a:xfrm>
                <a:off x="2969466" y="4601990"/>
                <a:ext cx="3719073" cy="1275550"/>
              </a:xfrm>
              <a:prstGeom prst="rect">
                <a:avLst/>
              </a:prstGeom>
              <a:solidFill>
                <a:srgbClr val="0090A7"/>
              </a:solidFill>
              <a:ln>
                <a:solidFill>
                  <a:srgbClr val="009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Textfeld 101">
                <a:extLst>
                  <a:ext uri="{FF2B5EF4-FFF2-40B4-BE49-F238E27FC236}">
                    <a16:creationId xmlns:a16="http://schemas.microsoft.com/office/drawing/2014/main" id="{3842D92E-7CEA-49C8-8BB3-EB21596A6194}"/>
                  </a:ext>
                </a:extLst>
              </p:cNvPr>
              <p:cNvSpPr txBox="1"/>
              <p:nvPr/>
            </p:nvSpPr>
            <p:spPr>
              <a:xfrm rot="16200000">
                <a:off x="2683238" y="5055347"/>
                <a:ext cx="1118027" cy="368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Set 5</a:t>
                </a:r>
              </a:p>
            </p:txBody>
          </p:sp>
          <p:sp>
            <p:nvSpPr>
              <p:cNvPr id="104" name="Textfeld 103">
                <a:extLst>
                  <a:ext uri="{FF2B5EF4-FFF2-40B4-BE49-F238E27FC236}">
                    <a16:creationId xmlns:a16="http://schemas.microsoft.com/office/drawing/2014/main" id="{53434206-D78F-4550-A055-489568FB6B0F}"/>
                  </a:ext>
                </a:extLst>
              </p:cNvPr>
              <p:cNvSpPr txBox="1"/>
              <p:nvPr/>
            </p:nvSpPr>
            <p:spPr>
              <a:xfrm rot="16200000">
                <a:off x="5345332" y="4906443"/>
                <a:ext cx="12552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>
                    <a:solidFill>
                      <a:schemeClr val="bg1"/>
                    </a:solidFill>
                  </a:rPr>
                  <a:t>Random Items</a:t>
                </a:r>
              </a:p>
            </p:txBody>
          </p:sp>
          <p:pic>
            <p:nvPicPr>
              <p:cNvPr id="106" name="Grafik 105">
                <a:extLst>
                  <a:ext uri="{FF2B5EF4-FFF2-40B4-BE49-F238E27FC236}">
                    <a16:creationId xmlns:a16="http://schemas.microsoft.com/office/drawing/2014/main" id="{B1436B52-09E9-46F4-8097-B65A6CEF6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4273554" y="4680278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108" name="Grafik 107">
                <a:extLst>
                  <a:ext uri="{FF2B5EF4-FFF2-40B4-BE49-F238E27FC236}">
                    <a16:creationId xmlns:a16="http://schemas.microsoft.com/office/drawing/2014/main" id="{4C9994C2-255A-44BC-825F-CFB0AE2DED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3890229" y="5357457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110" name="Grafik 109">
                <a:extLst>
                  <a:ext uri="{FF2B5EF4-FFF2-40B4-BE49-F238E27FC236}">
                    <a16:creationId xmlns:a16="http://schemas.microsoft.com/office/drawing/2014/main" id="{C374E110-6EDE-4ABE-978B-EFA631819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4333131" y="5155473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112" name="Grafik 111">
                <a:extLst>
                  <a:ext uri="{FF2B5EF4-FFF2-40B4-BE49-F238E27FC236}">
                    <a16:creationId xmlns:a16="http://schemas.microsoft.com/office/drawing/2014/main" id="{E8F19811-232E-495F-93A6-90B93FA979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6200000">
                <a:off x="3669353" y="4691599"/>
                <a:ext cx="612000" cy="612000"/>
              </a:xfrm>
              <a:prstGeom prst="rect">
                <a:avLst/>
              </a:prstGeom>
            </p:spPr>
          </p:pic>
        </p:grp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DA8F1EE0-434D-4423-A0E0-BC019810DDA9}"/>
                </a:ext>
              </a:extLst>
            </p:cNvPr>
            <p:cNvSpPr/>
            <p:nvPr/>
          </p:nvSpPr>
          <p:spPr>
            <a:xfrm>
              <a:off x="2038737" y="4965044"/>
              <a:ext cx="2631600" cy="701277"/>
            </a:xfrm>
            <a:prstGeom prst="rect">
              <a:avLst/>
            </a:prstGeom>
            <a:solidFill>
              <a:srgbClr val="57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err="1"/>
                <a:t>Avg</a:t>
              </a:r>
              <a:r>
                <a:rPr lang="de-DE" b="1" dirty="0"/>
                <a:t>. Boxes</a:t>
              </a:r>
            </a:p>
          </p:txBody>
        </p:sp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94A871E-B510-4F6D-97E9-5CF21C5DE5D1}"/>
                </a:ext>
              </a:extLst>
            </p:cNvPr>
            <p:cNvSpPr/>
            <p:nvPr/>
          </p:nvSpPr>
          <p:spPr>
            <a:xfrm>
              <a:off x="8005264" y="4963600"/>
              <a:ext cx="2631600" cy="701277"/>
            </a:xfrm>
            <a:prstGeom prst="rect">
              <a:avLst/>
            </a:prstGeom>
            <a:solidFill>
              <a:srgbClr val="57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err="1"/>
                <a:t>Avg</a:t>
              </a:r>
              <a:r>
                <a:rPr lang="de-DE" b="1" dirty="0"/>
                <a:t>. </a:t>
              </a:r>
              <a:r>
                <a:rPr lang="de-DE" b="1" dirty="0" err="1"/>
                <a:t>Used</a:t>
              </a:r>
              <a:r>
                <a:rPr lang="de-DE" b="1" dirty="0"/>
                <a:t> Box Space</a:t>
              </a:r>
            </a:p>
          </p:txBody>
        </p:sp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F42ACCAE-DC05-4C37-B4CF-E1F993AFB67A}"/>
                </a:ext>
              </a:extLst>
            </p:cNvPr>
            <p:cNvSpPr/>
            <p:nvPr/>
          </p:nvSpPr>
          <p:spPr>
            <a:xfrm>
              <a:off x="5022000" y="4967930"/>
              <a:ext cx="2631600" cy="701277"/>
            </a:xfrm>
            <a:prstGeom prst="rect">
              <a:avLst/>
            </a:prstGeom>
            <a:solidFill>
              <a:srgbClr val="57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err="1"/>
                <a:t>Avg</a:t>
              </a:r>
              <a:r>
                <a:rPr lang="de-DE" b="1" dirty="0"/>
                <a:t>. Time</a:t>
              </a:r>
            </a:p>
          </p:txBody>
        </p:sp>
        <p:pic>
          <p:nvPicPr>
            <p:cNvPr id="127" name="Grafik 126" descr="Tachometer niedrig">
              <a:extLst>
                <a:ext uri="{FF2B5EF4-FFF2-40B4-BE49-F238E27FC236}">
                  <a16:creationId xmlns:a16="http://schemas.microsoft.com/office/drawing/2014/main" id="{902C7357-8F51-47AD-BF6E-B4AC104B5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780712" y="4796849"/>
              <a:ext cx="1017333" cy="1017333"/>
            </a:xfrm>
            <a:prstGeom prst="rect">
              <a:avLst/>
            </a:prstGeom>
          </p:spPr>
        </p:pic>
        <p:pic>
          <p:nvPicPr>
            <p:cNvPr id="133" name="Grafik 132" descr="Datenbank">
              <a:extLst>
                <a:ext uri="{FF2B5EF4-FFF2-40B4-BE49-F238E27FC236}">
                  <a16:creationId xmlns:a16="http://schemas.microsoft.com/office/drawing/2014/main" id="{C47EA111-FD87-4A11-BCF5-BE1A8E2D0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08919" y="2233223"/>
              <a:ext cx="1017332" cy="1017332"/>
            </a:xfrm>
            <a:prstGeom prst="rect">
              <a:avLst/>
            </a:prstGeom>
          </p:spPr>
        </p:pic>
      </p:grpSp>
      <p:sp>
        <p:nvSpPr>
          <p:cNvPr id="2" name="Rechteck 1">
            <a:extLst>
              <a:ext uri="{FF2B5EF4-FFF2-40B4-BE49-F238E27FC236}">
                <a16:creationId xmlns:a16="http://schemas.microsoft.com/office/drawing/2014/main" id="{B553D786-7A63-4FAA-B466-A7E19AD424E0}"/>
              </a:ext>
            </a:extLst>
          </p:cNvPr>
          <p:cNvSpPr/>
          <p:nvPr/>
        </p:nvSpPr>
        <p:spPr>
          <a:xfrm>
            <a:off x="260350" y="5885399"/>
            <a:ext cx="233108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/>
              <a:t>https://www.flaticon.com/de/autoren/pixel-perfect</a:t>
            </a:r>
            <a:endParaRPr lang="de-DE" sz="1600" dirty="0"/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22967414-18A3-4DD3-BDEA-C8019EEE2A6D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3D645A3B-63C6-4EF7-8128-30BC7ADCEF1D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DD845F46-7053-455D-BC8F-6A193AD7681E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6E83192C-A499-4680-9CF3-F59788B2E58B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id="{07ECA081-1585-493A-BC34-B10D3607F067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63362410-78A4-4E09-971C-6C53F827510A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E68D297E-0751-4A83-AD1B-8DEA7BB63A4F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6F1852CD-9FA8-4059-A0C5-420B84D8706B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3742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platzhalter 4">
            <a:extLst>
              <a:ext uri="{FF2B5EF4-FFF2-40B4-BE49-F238E27FC236}">
                <a16:creationId xmlns:a16="http://schemas.microsoft.com/office/drawing/2014/main" id="{F0F1BCC2-A174-4282-B5AE-86D6829416A5}"/>
              </a:ext>
            </a:extLst>
          </p:cNvPr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954222643"/>
              </p:ext>
            </p:extLst>
          </p:nvPr>
        </p:nvGraphicFramePr>
        <p:xfrm>
          <a:off x="338138" y="982663"/>
          <a:ext cx="3779837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platzhalter 10">
            <a:extLst>
              <a:ext uri="{FF2B5EF4-FFF2-40B4-BE49-F238E27FC236}">
                <a16:creationId xmlns:a16="http://schemas.microsoft.com/office/drawing/2014/main" id="{8D0E101F-21B8-4314-88DE-C5198E9F18B7}"/>
              </a:ext>
            </a:extLst>
          </p:cNvPr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3399068013"/>
              </p:ext>
            </p:extLst>
          </p:nvPr>
        </p:nvGraphicFramePr>
        <p:xfrm>
          <a:off x="4214813" y="982663"/>
          <a:ext cx="3779837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Diagrammplatzhalter 25">
            <a:extLst>
              <a:ext uri="{FF2B5EF4-FFF2-40B4-BE49-F238E27FC236}">
                <a16:creationId xmlns:a16="http://schemas.microsoft.com/office/drawing/2014/main" id="{9B86CA05-FCC1-411F-9A1C-8CA33C462B59}"/>
              </a:ext>
            </a:extLst>
          </p:cNvPr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2181369499"/>
              </p:ext>
            </p:extLst>
          </p:nvPr>
        </p:nvGraphicFramePr>
        <p:xfrm>
          <a:off x="8089900" y="982663"/>
          <a:ext cx="3779838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A0E08588-C9B8-4C51-AAE2-1E2989B9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Split Model: Benchmark </a:t>
            </a:r>
            <a:r>
              <a:rPr lang="de-DE" err="1"/>
              <a:t>Results</a:t>
            </a:r>
            <a:endParaRPr lang="de-DE"/>
          </a:p>
        </p:txBody>
      </p:sp>
      <p:graphicFrame>
        <p:nvGraphicFramePr>
          <p:cNvPr id="28" name="Diagramm 27">
            <a:extLst>
              <a:ext uri="{FF2B5EF4-FFF2-40B4-BE49-F238E27FC236}">
                <a16:creationId xmlns:a16="http://schemas.microsoft.com/office/drawing/2014/main" id="{FE1FC14D-5244-4EEB-85D8-7FFB9888AD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9291417"/>
              </p:ext>
            </p:extLst>
          </p:nvPr>
        </p:nvGraphicFramePr>
        <p:xfrm>
          <a:off x="260350" y="5421460"/>
          <a:ext cx="11515724" cy="287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65A2EF91-06D6-4F49-AD68-88C500929F9A}"/>
              </a:ext>
            </a:extLst>
          </p:cNvPr>
          <p:cNvCxnSpPr/>
          <p:nvPr/>
        </p:nvCxnSpPr>
        <p:spPr>
          <a:xfrm>
            <a:off x="754958" y="4265423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F816A767-D2AF-4B10-AC5C-D77B9A57614F}"/>
              </a:ext>
            </a:extLst>
          </p:cNvPr>
          <p:cNvCxnSpPr/>
          <p:nvPr/>
        </p:nvCxnSpPr>
        <p:spPr>
          <a:xfrm>
            <a:off x="4650763" y="3858171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8AC4A94-6EA7-4FDD-A4FF-4DADF6D5617E}"/>
              </a:ext>
            </a:extLst>
          </p:cNvPr>
          <p:cNvCxnSpPr/>
          <p:nvPr/>
        </p:nvCxnSpPr>
        <p:spPr>
          <a:xfrm>
            <a:off x="8552971" y="3541846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C38C225A-82A6-4DDE-8A08-50FDBFB22499}"/>
              </a:ext>
            </a:extLst>
          </p:cNvPr>
          <p:cNvCxnSpPr>
            <a:cxnSpLocks/>
          </p:cNvCxnSpPr>
          <p:nvPr/>
        </p:nvCxnSpPr>
        <p:spPr>
          <a:xfrm>
            <a:off x="8552971" y="2355717"/>
            <a:ext cx="3134444" cy="0"/>
          </a:xfrm>
          <a:prstGeom prst="line">
            <a:avLst/>
          </a:prstGeom>
          <a:ln w="28575" cap="flat" cmpd="sng" algn="ctr">
            <a:solidFill>
              <a:srgbClr val="00539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8E23FC9E-9E83-491C-8016-4C9BF3D8E3A2}"/>
              </a:ext>
            </a:extLst>
          </p:cNvPr>
          <p:cNvSpPr txBox="1"/>
          <p:nvPr/>
        </p:nvSpPr>
        <p:spPr>
          <a:xfrm>
            <a:off x="8457721" y="2123755"/>
            <a:ext cx="103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539F"/>
                </a:solidFill>
              </a:rPr>
              <a:t>Limit = 0.8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7884C465-8C1E-42F8-BF2F-306684317F61}"/>
              </a:ext>
            </a:extLst>
          </p:cNvPr>
          <p:cNvGrpSpPr/>
          <p:nvPr/>
        </p:nvGrpSpPr>
        <p:grpSpPr>
          <a:xfrm>
            <a:off x="5548376" y="5695893"/>
            <a:ext cx="1276485" cy="276999"/>
            <a:chOff x="3186752" y="5768478"/>
            <a:chExt cx="1276485" cy="276999"/>
          </a:xfrm>
        </p:grpSpPr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03D02BC6-315B-4498-954B-359CE403F446}"/>
                </a:ext>
              </a:extLst>
            </p:cNvPr>
            <p:cNvCxnSpPr>
              <a:cxnSpLocks/>
            </p:cNvCxnSpPr>
            <p:nvPr/>
          </p:nvCxnSpPr>
          <p:spPr>
            <a:xfrm>
              <a:off x="3186752" y="5906978"/>
              <a:ext cx="511791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7DE58ED8-E568-4BD8-9FAB-E7C6362410AD}"/>
                </a:ext>
              </a:extLst>
            </p:cNvPr>
            <p:cNvSpPr txBox="1"/>
            <p:nvPr/>
          </p:nvSpPr>
          <p:spPr>
            <a:xfrm>
              <a:off x="3675726" y="5768478"/>
              <a:ext cx="787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Average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955F1CA-9F3C-4572-8D0B-D9F4EE22B39C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75FDFC97-6DA3-455B-BD72-C8769B7AC422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E98D7CDE-EE57-48BC-A86A-113C0A24BE98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73EE2443-C830-499E-AF28-F1B4858187DD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8" name="Rechteck 37">
                <a:extLst>
                  <a:ext uri="{FF2B5EF4-FFF2-40B4-BE49-F238E27FC236}">
                    <a16:creationId xmlns:a16="http://schemas.microsoft.com/office/drawing/2014/main" id="{A9C4C907-24BB-4419-96C4-057D6409712B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4EA0951F-F0DC-4F0B-9FB0-6D154F398B8A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b="1"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3C7A3CBB-2E51-4C84-9CC4-414084428E47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7C9FA6C-974E-4C55-A50C-BB06888B4350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7496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0B3D0148-95C2-432E-8088-4FFC28F1D788}"/>
              </a:ext>
            </a:extLst>
          </p:cNvPr>
          <p:cNvGrpSpPr/>
          <p:nvPr/>
        </p:nvGrpSpPr>
        <p:grpSpPr>
          <a:xfrm>
            <a:off x="452368" y="1438275"/>
            <a:ext cx="5934858" cy="3981450"/>
            <a:chOff x="8083550" y="1555750"/>
            <a:chExt cx="5934858" cy="3981450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8C0DCB8D-41E3-4A11-95CA-98CD273BC5FC}"/>
                </a:ext>
              </a:extLst>
            </p:cNvPr>
            <p:cNvSpPr/>
            <p:nvPr/>
          </p:nvSpPr>
          <p:spPr>
            <a:xfrm>
              <a:off x="8083550" y="1555750"/>
              <a:ext cx="2901950" cy="762000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Generate initial </a:t>
              </a:r>
              <a:r>
                <a:rPr lang="de-DE" dirty="0" err="1"/>
                <a:t>sequences</a:t>
              </a:r>
              <a:r>
                <a:rPr lang="de-DE" dirty="0"/>
                <a:t> (BPS &amp; CLS)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451A0952-D11C-464C-BBA8-26D12BE4659F}"/>
                </a:ext>
              </a:extLst>
            </p:cNvPr>
            <p:cNvSpPr/>
            <p:nvPr/>
          </p:nvSpPr>
          <p:spPr>
            <a:xfrm>
              <a:off x="8083550" y="2573185"/>
              <a:ext cx="2901950" cy="806509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/>
                <a:t>Evaluate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performance</a:t>
              </a:r>
              <a:r>
                <a:rPr lang="de-DE" dirty="0"/>
                <a:t> </a:t>
              </a:r>
              <a:r>
                <a:rPr lang="de-DE" dirty="0" err="1"/>
                <a:t>using</a:t>
              </a:r>
              <a:r>
                <a:rPr lang="de-DE" dirty="0"/>
                <a:t> Best Match </a:t>
              </a:r>
              <a:r>
                <a:rPr lang="de-DE" dirty="0" err="1"/>
                <a:t>Heuristic</a:t>
              </a:r>
              <a:endParaRPr lang="de-DE" dirty="0"/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07B088CB-6FBB-49D7-B4BE-0A8080005A4C}"/>
                </a:ext>
              </a:extLst>
            </p:cNvPr>
            <p:cNvCxnSpPr>
              <a:cxnSpLocks/>
            </p:cNvCxnSpPr>
            <p:nvPr/>
          </p:nvCxnSpPr>
          <p:spPr>
            <a:xfrm>
              <a:off x="9534525" y="2317750"/>
              <a:ext cx="0" cy="2554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0EFC45DC-526A-4EDB-8183-A24FAED18E71}"/>
                </a:ext>
              </a:extLst>
            </p:cNvPr>
            <p:cNvSpPr/>
            <p:nvPr/>
          </p:nvSpPr>
          <p:spPr>
            <a:xfrm>
              <a:off x="11094259" y="3107792"/>
              <a:ext cx="2924149" cy="806509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Best 10 </a:t>
              </a:r>
              <a:r>
                <a:rPr lang="de-DE" dirty="0" err="1"/>
                <a:t>sequences</a:t>
              </a:r>
              <a:r>
                <a:rPr lang="de-DE" dirty="0"/>
                <a:t> </a:t>
              </a:r>
              <a:r>
                <a:rPr lang="de-DE" dirty="0" err="1"/>
                <a:t>advance</a:t>
              </a:r>
              <a:r>
                <a:rPr lang="de-DE" dirty="0"/>
                <a:t>, </a:t>
              </a:r>
              <a:r>
                <a:rPr lang="de-DE" dirty="0" err="1"/>
                <a:t>residuals</a:t>
              </a:r>
              <a:r>
                <a:rPr lang="de-DE" dirty="0"/>
                <a:t> </a:t>
              </a:r>
              <a:r>
                <a:rPr lang="de-DE" dirty="0" err="1"/>
                <a:t>may</a:t>
              </a:r>
              <a:r>
                <a:rPr lang="de-DE" dirty="0"/>
                <a:t> </a:t>
              </a:r>
              <a:r>
                <a:rPr lang="de-DE" dirty="0" err="1"/>
                <a:t>mutate</a:t>
              </a:r>
              <a:endParaRPr lang="de-DE" dirty="0"/>
            </a:p>
          </p:txBody>
        </p:sp>
        <p:sp>
          <p:nvSpPr>
            <p:cNvPr id="14" name="Flussdiagramm: Verzweigung 13">
              <a:extLst>
                <a:ext uri="{FF2B5EF4-FFF2-40B4-BE49-F238E27FC236}">
                  <a16:creationId xmlns:a16="http://schemas.microsoft.com/office/drawing/2014/main" id="{44A8128A-3F0C-4FDD-9056-847842792416}"/>
                </a:ext>
              </a:extLst>
            </p:cNvPr>
            <p:cNvSpPr/>
            <p:nvPr/>
          </p:nvSpPr>
          <p:spPr>
            <a:xfrm>
              <a:off x="8083550" y="3625850"/>
              <a:ext cx="2901950" cy="876300"/>
            </a:xfrm>
            <a:prstGeom prst="flowChartDecision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Last </a:t>
              </a:r>
              <a:r>
                <a:rPr lang="de-DE" dirty="0" err="1"/>
                <a:t>generation</a:t>
              </a:r>
              <a:r>
                <a:rPr lang="de-DE" dirty="0"/>
                <a:t>?</a:t>
              </a: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4CED79C1-B0F2-408B-B92C-AC1B2B4040FF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9534525" y="3379694"/>
              <a:ext cx="0" cy="2461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Verbinder: gewinkelt 16">
              <a:extLst>
                <a:ext uri="{FF2B5EF4-FFF2-40B4-BE49-F238E27FC236}">
                  <a16:creationId xmlns:a16="http://schemas.microsoft.com/office/drawing/2014/main" id="{6F5E5AD5-D0B2-4223-89B8-25C354976B46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10985500" y="3914301"/>
              <a:ext cx="1570834" cy="149699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45892812-586F-47FF-8CA0-048E610B485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1705241" y="2256699"/>
              <a:ext cx="131352" cy="1570834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BE4AA379-9B0F-4313-ACE0-239716ABF90D}"/>
                </a:ext>
              </a:extLst>
            </p:cNvPr>
            <p:cNvSpPr/>
            <p:nvPr/>
          </p:nvSpPr>
          <p:spPr>
            <a:xfrm>
              <a:off x="8083550" y="4775200"/>
              <a:ext cx="2901950" cy="762000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/>
                <a:t>Generate</a:t>
              </a:r>
              <a:r>
                <a:rPr lang="de-DE" dirty="0"/>
                <a:t> </a:t>
              </a:r>
              <a:r>
                <a:rPr lang="de-DE" dirty="0" err="1"/>
                <a:t>instructions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</a:t>
              </a:r>
              <a:r>
                <a:rPr lang="de-DE" dirty="0" err="1"/>
                <a:t>best</a:t>
              </a:r>
              <a:r>
                <a:rPr lang="de-DE" dirty="0"/>
                <a:t> </a:t>
              </a:r>
              <a:r>
                <a:rPr lang="de-DE" dirty="0" err="1"/>
                <a:t>found</a:t>
              </a:r>
              <a:r>
                <a:rPr lang="de-DE" dirty="0"/>
                <a:t> </a:t>
              </a:r>
              <a:r>
                <a:rPr lang="de-DE" dirty="0" err="1"/>
                <a:t>solution</a:t>
              </a:r>
              <a:endParaRPr lang="de-DE" dirty="0"/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21B9DA26-B7B4-4D83-9A6F-B2D0A1C04752}"/>
                </a:ext>
              </a:extLst>
            </p:cNvPr>
            <p:cNvCxnSpPr/>
            <p:nvPr/>
          </p:nvCxnSpPr>
          <p:spPr>
            <a:xfrm>
              <a:off x="9534525" y="4502150"/>
              <a:ext cx="0" cy="2730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7526A7A2-4EF3-4E89-A1A0-F70567285FD6}"/>
                </a:ext>
              </a:extLst>
            </p:cNvPr>
            <p:cNvSpPr txBox="1"/>
            <p:nvPr/>
          </p:nvSpPr>
          <p:spPr>
            <a:xfrm>
              <a:off x="9014198" y="4447045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Yes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2B5E7A1B-1039-4ACF-91BD-0781D1D8A1C0}"/>
                </a:ext>
              </a:extLst>
            </p:cNvPr>
            <p:cNvSpPr txBox="1"/>
            <p:nvPr/>
          </p:nvSpPr>
          <p:spPr>
            <a:xfrm>
              <a:off x="10914953" y="4034023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600" dirty="0" err="1"/>
                <a:t>No</a:t>
              </a:r>
              <a:endParaRPr lang="de-DE" sz="1600" dirty="0"/>
            </a:p>
          </p:txBody>
        </p:sp>
      </p:grpSp>
      <p:sp>
        <p:nvSpPr>
          <p:cNvPr id="46" name="Textplatzhalter 45">
            <a:extLst>
              <a:ext uri="{FF2B5EF4-FFF2-40B4-BE49-F238E27FC236}">
                <a16:creationId xmlns:a16="http://schemas.microsoft.com/office/drawing/2014/main" id="{34F34E27-349F-4255-AD6A-09ED658469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80212" y="983191"/>
            <a:ext cx="5189525" cy="4918076"/>
          </a:xfrm>
          <a:prstGeom prst="rect">
            <a:avLst/>
          </a:prstGeom>
        </p:spPr>
        <p:txBody>
          <a:bodyPr anchor="ctr"/>
          <a:lstStyle/>
          <a:p>
            <a:r>
              <a:rPr lang="de-DE" sz="1800" dirty="0" err="1"/>
              <a:t>Evolutionary</a:t>
            </a:r>
            <a:r>
              <a:rPr lang="de-DE" sz="1800" dirty="0"/>
              <a:t> </a:t>
            </a:r>
            <a:r>
              <a:rPr lang="de-DE" sz="1800" dirty="0" err="1"/>
              <a:t>approach</a:t>
            </a:r>
            <a:r>
              <a:rPr lang="de-DE" sz="1800" dirty="0"/>
              <a:t>: </a:t>
            </a:r>
            <a:br>
              <a:rPr lang="de-DE" sz="1800" dirty="0"/>
            </a:br>
            <a:r>
              <a:rPr lang="de-DE" sz="1800" dirty="0"/>
              <a:t>Generations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chromosomes</a:t>
            </a:r>
            <a:endParaRPr lang="de-DE" sz="1800" dirty="0"/>
          </a:p>
          <a:p>
            <a:r>
              <a:rPr lang="de-DE" sz="1800" dirty="0" err="1"/>
              <a:t>Based</a:t>
            </a:r>
            <a:r>
              <a:rPr lang="de-DE" sz="1800" dirty="0"/>
              <a:t> on multiple </a:t>
            </a:r>
            <a:r>
              <a:rPr lang="de-DE" sz="1800" dirty="0" err="1"/>
              <a:t>fixed</a:t>
            </a:r>
            <a:r>
              <a:rPr lang="de-DE" sz="1800" dirty="0"/>
              <a:t> </a:t>
            </a:r>
            <a:r>
              <a:rPr lang="de-DE" sz="1800" dirty="0" err="1"/>
              <a:t>sequences</a:t>
            </a:r>
            <a:r>
              <a:rPr lang="de-DE" sz="1800" dirty="0"/>
              <a:t> of </a:t>
            </a:r>
            <a:r>
              <a:rPr lang="de-DE" sz="1800" dirty="0" err="1"/>
              <a:t>items</a:t>
            </a:r>
            <a:r>
              <a:rPr lang="de-DE" sz="1800" dirty="0"/>
              <a:t> and </a:t>
            </a:r>
            <a:r>
              <a:rPr lang="de-DE" sz="1800" dirty="0" err="1"/>
              <a:t>boxes</a:t>
            </a:r>
            <a:endParaRPr lang="de-DE" sz="1800" dirty="0"/>
          </a:p>
          <a:p>
            <a:r>
              <a:rPr lang="de-DE" sz="1800" dirty="0" err="1"/>
              <a:t>Initialization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ordered</a:t>
            </a:r>
            <a:r>
              <a:rPr lang="de-DE" sz="1800" dirty="0"/>
              <a:t> and </a:t>
            </a:r>
            <a:r>
              <a:rPr lang="de-DE" sz="1800" dirty="0" err="1"/>
              <a:t>random</a:t>
            </a:r>
            <a:r>
              <a:rPr lang="de-DE" sz="1800" dirty="0"/>
              <a:t> </a:t>
            </a:r>
            <a:r>
              <a:rPr lang="de-DE" sz="1800" dirty="0" err="1"/>
              <a:t>sequences</a:t>
            </a:r>
            <a:endParaRPr lang="de-DE" sz="1800" dirty="0"/>
          </a:p>
          <a:p>
            <a:r>
              <a:rPr lang="de-DE" sz="1800" dirty="0"/>
              <a:t>Evaluation of </a:t>
            </a:r>
            <a:r>
              <a:rPr lang="de-DE" sz="1800" dirty="0" err="1"/>
              <a:t>sequences</a:t>
            </a:r>
            <a:r>
              <a:rPr lang="de-DE" sz="1800" dirty="0"/>
              <a:t> via </a:t>
            </a:r>
            <a:r>
              <a:rPr lang="de-DE" sz="1800" dirty="0">
                <a:ea typeface="Microsoft JhengHei"/>
              </a:rPr>
              <a:t>'</a:t>
            </a:r>
            <a:r>
              <a:rPr lang="de-DE" sz="1800" dirty="0" err="1"/>
              <a:t>fitness</a:t>
            </a:r>
            <a:r>
              <a:rPr lang="de-DE" sz="1800" dirty="0">
                <a:ea typeface="Microsoft JhengHei"/>
              </a:rPr>
              <a:t>'</a:t>
            </a:r>
            <a:r>
              <a:rPr lang="de-DE" sz="1800" dirty="0"/>
              <a:t> </a:t>
            </a:r>
            <a:r>
              <a:rPr lang="de-DE" sz="1800" dirty="0" err="1"/>
              <a:t>calculated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a </a:t>
            </a:r>
            <a:r>
              <a:rPr lang="de-DE" sz="1800" dirty="0" err="1"/>
              <a:t>heuristic</a:t>
            </a:r>
            <a:endParaRPr lang="de-DE" sz="1800" dirty="0"/>
          </a:p>
          <a:p>
            <a:r>
              <a:rPr lang="de-DE" sz="1800" dirty="0" err="1"/>
              <a:t>Chromosomes</a:t>
            </a:r>
            <a:r>
              <a:rPr lang="de-DE" sz="1800" dirty="0"/>
              <a:t> </a:t>
            </a:r>
            <a:r>
              <a:rPr lang="de-DE" sz="1800" dirty="0" err="1"/>
              <a:t>might</a:t>
            </a:r>
            <a:r>
              <a:rPr lang="de-DE" sz="1800" dirty="0"/>
              <a:t> </a:t>
            </a:r>
            <a:r>
              <a:rPr lang="de-DE" sz="1800" dirty="0" err="1"/>
              <a:t>advance</a:t>
            </a:r>
            <a:r>
              <a:rPr lang="de-DE" sz="1800" dirty="0"/>
              <a:t> </a:t>
            </a:r>
            <a:r>
              <a:rPr lang="de-DE" sz="1800" dirty="0" err="1"/>
              <a:t>directly</a:t>
            </a:r>
            <a:r>
              <a:rPr lang="de-DE" sz="1800" dirty="0"/>
              <a:t> </a:t>
            </a:r>
            <a:r>
              <a:rPr lang="de-DE" sz="1800" dirty="0" err="1"/>
              <a:t>or</a:t>
            </a:r>
            <a:r>
              <a:rPr lang="de-DE" sz="1800" dirty="0"/>
              <a:t> </a:t>
            </a:r>
            <a:r>
              <a:rPr lang="de-DE" sz="1800" dirty="0" err="1"/>
              <a:t>mutate</a:t>
            </a:r>
            <a:r>
              <a:rPr lang="de-DE" sz="1800" dirty="0"/>
              <a:t> in </a:t>
            </a:r>
            <a:r>
              <a:rPr lang="de-DE" sz="1800" dirty="0" err="1"/>
              <a:t>each</a:t>
            </a:r>
            <a:r>
              <a:rPr lang="de-DE" sz="1800" dirty="0"/>
              <a:t> </a:t>
            </a:r>
            <a:r>
              <a:rPr lang="de-DE" sz="1800" dirty="0" err="1"/>
              <a:t>generation</a:t>
            </a:r>
            <a:endParaRPr lang="de-DE" sz="1800" dirty="0"/>
          </a:p>
          <a:p>
            <a:r>
              <a:rPr lang="de-DE" sz="1800" dirty="0" err="1"/>
              <a:t>Based</a:t>
            </a:r>
            <a:r>
              <a:rPr lang="de-DE" sz="1800" dirty="0"/>
              <a:t> on a </a:t>
            </a:r>
            <a:r>
              <a:rPr lang="de-DE" sz="1800" dirty="0" err="1"/>
              <a:t>publication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Li et al. (2014)</a:t>
            </a:r>
            <a:r>
              <a:rPr lang="de-DE" sz="1800" baseline="30000" dirty="0"/>
              <a:t>5</a:t>
            </a:r>
          </a:p>
        </p:txBody>
      </p:sp>
      <p:sp>
        <p:nvSpPr>
          <p:cNvPr id="44" name="Titel 43">
            <a:extLst>
              <a:ext uri="{FF2B5EF4-FFF2-40B4-BE49-F238E27FC236}">
                <a16:creationId xmlns:a16="http://schemas.microsoft.com/office/drawing/2014/main" id="{28E50881-F187-4B96-A8E6-3ACA52CA2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Genetic </a:t>
            </a:r>
            <a:r>
              <a:rPr lang="de-DE" dirty="0" err="1"/>
              <a:t>Algorithm</a:t>
            </a:r>
            <a:r>
              <a:rPr lang="de-DE" dirty="0"/>
              <a:t>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490EDDF-AD2D-4B9E-9498-4A9837EA8A0B}"/>
              </a:ext>
            </a:extLst>
          </p:cNvPr>
          <p:cNvSpPr txBox="1"/>
          <p:nvPr/>
        </p:nvSpPr>
        <p:spPr>
          <a:xfrm>
            <a:off x="248110" y="5822348"/>
            <a:ext cx="100625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aseline="30000" dirty="0"/>
              <a:t>5</a:t>
            </a:r>
            <a:r>
              <a:rPr lang="de-DE" sz="800" dirty="0"/>
              <a:t> „</a:t>
            </a:r>
            <a:r>
              <a:rPr lang="en-US" sz="800" dirty="0"/>
              <a:t>A genetic algorithm for the three-dimensional bin packing </a:t>
            </a:r>
            <a:r>
              <a:rPr lang="de-DE" sz="800" dirty="0" err="1"/>
              <a:t>problem</a:t>
            </a:r>
            <a:r>
              <a:rPr lang="de-DE" sz="800" dirty="0"/>
              <a:t> </a:t>
            </a:r>
            <a:r>
              <a:rPr lang="de-DE" sz="800" dirty="0" err="1"/>
              <a:t>with</a:t>
            </a:r>
            <a:r>
              <a:rPr lang="de-DE" sz="800" dirty="0"/>
              <a:t> </a:t>
            </a:r>
            <a:r>
              <a:rPr lang="de-DE" sz="800" dirty="0" err="1"/>
              <a:t>heterogeneous</a:t>
            </a:r>
            <a:r>
              <a:rPr lang="de-DE" sz="800" dirty="0"/>
              <a:t> </a:t>
            </a:r>
            <a:r>
              <a:rPr lang="de-DE" sz="800" dirty="0" err="1"/>
              <a:t>bins</a:t>
            </a:r>
            <a:r>
              <a:rPr lang="de-DE" sz="800" dirty="0"/>
              <a:t>“. Li et al. 2014. </a:t>
            </a:r>
            <a:r>
              <a:rPr lang="en-US" sz="800" dirty="0"/>
              <a:t>Proceedings of the 2014 Industrial and Systems Engineering Research Conference.</a:t>
            </a:r>
            <a:endParaRPr lang="de-DE" sz="800" dirty="0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67288BAB-31B4-457A-98A2-611608E50540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23AA9014-F8FE-456E-8C53-4E23592E3FAA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A6E48C9C-2D60-49F2-900F-6533E3203FD9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9DB24EC8-7D4A-44ED-A320-61FD4FCE0B8D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D476976A-1702-4972-B954-DB231530FBAC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6680A0B-18A8-4DA7-835E-C147AEEBE736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FD181529-1F83-43E8-AC80-F3F87FEAFE03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53BAF79A-5746-4612-80D0-6717336BA955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1391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platzhalter 45">
            <a:extLst>
              <a:ext uri="{FF2B5EF4-FFF2-40B4-BE49-F238E27FC236}">
                <a16:creationId xmlns:a16="http://schemas.microsoft.com/office/drawing/2014/main" id="{34F34E27-349F-4255-AD6A-09ED658469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5757862" cy="4918076"/>
          </a:xfrm>
        </p:spPr>
        <p:txBody>
          <a:bodyPr anchor="ctr"/>
          <a:lstStyle/>
          <a:p>
            <a:pPr marL="317700" indent="-342900">
              <a:buFont typeface="+mj-lt"/>
              <a:buAutoNum type="arabicPeriod"/>
            </a:pPr>
            <a:r>
              <a:rPr lang="de-DE" sz="1800" dirty="0"/>
              <a:t>Open a box of </a:t>
            </a:r>
            <a:r>
              <a:rPr lang="de-DE" sz="1800" dirty="0" err="1"/>
              <a:t>the</a:t>
            </a:r>
            <a:r>
              <a:rPr lang="de-DE" sz="1800" dirty="0"/>
              <a:t> CLS and </a:t>
            </a:r>
            <a:r>
              <a:rPr lang="de-DE" sz="1800" dirty="0" err="1"/>
              <a:t>initialize</a:t>
            </a:r>
            <a:r>
              <a:rPr lang="de-DE" sz="1800" dirty="0"/>
              <a:t> </a:t>
            </a:r>
            <a:r>
              <a:rPr lang="de-DE" sz="1800" dirty="0" err="1"/>
              <a:t>its</a:t>
            </a:r>
            <a:r>
              <a:rPr lang="de-DE" sz="1800" dirty="0"/>
              <a:t> Empty Maximal Space (EMS) </a:t>
            </a:r>
            <a:r>
              <a:rPr lang="de-DE" sz="1800" dirty="0" err="1"/>
              <a:t>as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size</a:t>
            </a:r>
            <a:r>
              <a:rPr lang="de-DE" sz="1800" dirty="0"/>
              <a:t> of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selected</a:t>
            </a:r>
            <a:r>
              <a:rPr lang="de-DE" sz="1800" dirty="0"/>
              <a:t> box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/>
              <a:t>Select an item </a:t>
            </a:r>
            <a:r>
              <a:rPr lang="de-DE" sz="1800" dirty="0" err="1"/>
              <a:t>from</a:t>
            </a:r>
            <a:r>
              <a:rPr lang="de-DE" sz="1800" dirty="0"/>
              <a:t> BPS </a:t>
            </a:r>
            <a:r>
              <a:rPr lang="de-DE" sz="1800" dirty="0" err="1"/>
              <a:t>while</a:t>
            </a:r>
            <a:r>
              <a:rPr lang="de-DE" sz="1800" dirty="0"/>
              <a:t> </a:t>
            </a:r>
            <a:r>
              <a:rPr lang="de-DE" sz="1800" dirty="0" err="1"/>
              <a:t>maximizing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used</a:t>
            </a:r>
            <a:r>
              <a:rPr lang="de-DE" sz="1800" dirty="0"/>
              <a:t> </a:t>
            </a:r>
            <a:r>
              <a:rPr lang="de-DE" sz="1800" dirty="0" err="1"/>
              <a:t>space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considered</a:t>
            </a:r>
            <a:r>
              <a:rPr lang="de-DE" sz="1800" dirty="0"/>
              <a:t> EMS </a:t>
            </a:r>
            <a:r>
              <a:rPr lang="de-DE" sz="1800" dirty="0" err="1"/>
              <a:t>and</a:t>
            </a:r>
            <a:r>
              <a:rPr lang="de-DE" sz="1800" dirty="0"/>
              <a:t> item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 err="1"/>
              <a:t>Determine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item </a:t>
            </a:r>
            <a:r>
              <a:rPr lang="de-DE" sz="1800" dirty="0" err="1"/>
              <a:t>orientation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minimal </a:t>
            </a:r>
            <a:r>
              <a:rPr lang="de-DE" sz="1800" dirty="0" err="1"/>
              <a:t>margin</a:t>
            </a:r>
            <a:r>
              <a:rPr lang="de-DE" sz="1800" dirty="0"/>
              <a:t> </a:t>
            </a:r>
            <a:r>
              <a:rPr lang="de-DE" sz="1800" dirty="0" err="1"/>
              <a:t>method</a:t>
            </a:r>
            <a:endParaRPr lang="de-DE" sz="1800" dirty="0"/>
          </a:p>
          <a:p>
            <a:pPr marL="317700" indent="-342900">
              <a:buFont typeface="+mj-lt"/>
              <a:buAutoNum type="arabicPeriod"/>
            </a:pPr>
            <a:r>
              <a:rPr lang="de-DE" sz="1800" dirty="0"/>
              <a:t>Place </a:t>
            </a:r>
            <a:r>
              <a:rPr lang="de-DE" sz="1800" dirty="0" err="1"/>
              <a:t>the</a:t>
            </a:r>
            <a:r>
              <a:rPr lang="de-DE" sz="1800" dirty="0"/>
              <a:t> item </a:t>
            </a:r>
            <a:r>
              <a:rPr lang="de-DE" sz="1800" dirty="0" err="1"/>
              <a:t>into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box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/>
              <a:t>Update Empty Maximal Spaces (EMSs)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next</a:t>
            </a:r>
            <a:r>
              <a:rPr lang="de-DE" sz="1800" dirty="0"/>
              <a:t> item </a:t>
            </a:r>
            <a:r>
              <a:rPr lang="de-DE" sz="1800" dirty="0" err="1"/>
              <a:t>fits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an EMS, </a:t>
            </a:r>
            <a:r>
              <a:rPr lang="de-DE" sz="1800" dirty="0" err="1"/>
              <a:t>go</a:t>
            </a:r>
            <a:r>
              <a:rPr lang="de-DE" sz="1800" dirty="0"/>
              <a:t> to </a:t>
            </a:r>
            <a:r>
              <a:rPr lang="de-DE" sz="1800" dirty="0" err="1"/>
              <a:t>Step</a:t>
            </a:r>
            <a:r>
              <a:rPr lang="de-DE" sz="1800" dirty="0"/>
              <a:t> 2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/>
              <a:t>Else open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next</a:t>
            </a:r>
            <a:r>
              <a:rPr lang="de-DE" sz="1800" dirty="0"/>
              <a:t> box, </a:t>
            </a:r>
            <a:r>
              <a:rPr lang="de-DE" sz="1800" dirty="0" err="1"/>
              <a:t>go</a:t>
            </a:r>
            <a:r>
              <a:rPr lang="de-DE" sz="1800" dirty="0"/>
              <a:t> to </a:t>
            </a:r>
            <a:r>
              <a:rPr lang="de-DE" sz="1800" dirty="0" err="1"/>
              <a:t>Step</a:t>
            </a:r>
            <a:r>
              <a:rPr lang="de-DE" sz="1800" dirty="0"/>
              <a:t> 1</a:t>
            </a:r>
          </a:p>
          <a:p>
            <a:pPr marL="317700" indent="-342900">
              <a:buFont typeface="+mj-lt"/>
              <a:buAutoNum type="arabicPeriod"/>
            </a:pPr>
            <a:r>
              <a:rPr lang="de-DE" sz="1800" dirty="0"/>
              <a:t>Repeat </a:t>
            </a:r>
            <a:r>
              <a:rPr lang="de-DE" sz="1800" dirty="0" err="1"/>
              <a:t>until</a:t>
            </a:r>
            <a:r>
              <a:rPr lang="de-DE" sz="1800" dirty="0"/>
              <a:t> all </a:t>
            </a:r>
            <a:r>
              <a:rPr lang="de-DE" sz="1800" dirty="0" err="1"/>
              <a:t>items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packed</a:t>
            </a:r>
            <a:endParaRPr lang="de-DE" sz="1800" dirty="0"/>
          </a:p>
        </p:txBody>
      </p:sp>
      <p:sp>
        <p:nvSpPr>
          <p:cNvPr id="44" name="Titel 43">
            <a:extLst>
              <a:ext uri="{FF2B5EF4-FFF2-40B4-BE49-F238E27FC236}">
                <a16:creationId xmlns:a16="http://schemas.microsoft.com/office/drawing/2014/main" id="{28E50881-F187-4B96-A8E6-3ACA52CA2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 Match </a:t>
            </a:r>
            <a:r>
              <a:rPr lang="de-DE" dirty="0" err="1"/>
              <a:t>Heuristic</a:t>
            </a:r>
            <a:r>
              <a:rPr lang="de-DE" dirty="0"/>
              <a:t>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F8318A3-9D3D-4EB9-A1D0-86FF79579DBE}"/>
              </a:ext>
            </a:extLst>
          </p:cNvPr>
          <p:cNvGrpSpPr/>
          <p:nvPr/>
        </p:nvGrpSpPr>
        <p:grpSpPr>
          <a:xfrm>
            <a:off x="7711034" y="3873594"/>
            <a:ext cx="3110753" cy="1720383"/>
            <a:chOff x="4748522" y="3938908"/>
            <a:chExt cx="3110753" cy="1720383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F2EDBF7C-844A-4AD5-BDF9-67F24B128371}"/>
                </a:ext>
              </a:extLst>
            </p:cNvPr>
            <p:cNvSpPr/>
            <p:nvPr/>
          </p:nvSpPr>
          <p:spPr>
            <a:xfrm>
              <a:off x="4748522" y="4696581"/>
              <a:ext cx="2278316" cy="962710"/>
            </a:xfrm>
            <a:prstGeom prst="rect">
              <a:avLst/>
            </a:prstGeom>
            <a:noFill/>
            <a:ln w="12700">
              <a:solidFill>
                <a:srgbClr val="0053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2A7FD00-92AF-4635-9539-71138CDC5BA0}"/>
                </a:ext>
              </a:extLst>
            </p:cNvPr>
            <p:cNvSpPr/>
            <p:nvPr/>
          </p:nvSpPr>
          <p:spPr>
            <a:xfrm>
              <a:off x="5580959" y="3938908"/>
              <a:ext cx="2278316" cy="962710"/>
            </a:xfrm>
            <a:prstGeom prst="rect">
              <a:avLst/>
            </a:prstGeom>
            <a:noFill/>
            <a:ln w="12700">
              <a:solidFill>
                <a:srgbClr val="0053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8937D52C-50E7-43AD-9DB1-256C7607FA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8522" y="4901618"/>
              <a:ext cx="832437" cy="757673"/>
            </a:xfrm>
            <a:prstGeom prst="line">
              <a:avLst/>
            </a:prstGeom>
            <a:ln w="12700">
              <a:solidFill>
                <a:srgbClr val="0053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D3EFDD7D-1986-4CC9-86B8-023859B0DA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8522" y="3938908"/>
              <a:ext cx="832437" cy="757673"/>
            </a:xfrm>
            <a:prstGeom prst="line">
              <a:avLst/>
            </a:prstGeom>
            <a:ln w="12700">
              <a:solidFill>
                <a:srgbClr val="0053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59BDEBC9-52D9-49B8-9879-9D0BB2EA0C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6838" y="4901618"/>
              <a:ext cx="832437" cy="757673"/>
            </a:xfrm>
            <a:prstGeom prst="line">
              <a:avLst/>
            </a:prstGeom>
            <a:ln w="12700">
              <a:solidFill>
                <a:srgbClr val="0053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7C6E037D-8DC1-4C7E-8A7F-6323DA708C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6837" y="3938908"/>
              <a:ext cx="832437" cy="757673"/>
            </a:xfrm>
            <a:prstGeom prst="line">
              <a:avLst/>
            </a:prstGeom>
            <a:ln w="12700">
              <a:solidFill>
                <a:srgbClr val="0053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F6F1132-5E28-4D08-89FB-E6545A20139C}"/>
              </a:ext>
            </a:extLst>
          </p:cNvPr>
          <p:cNvGrpSpPr/>
          <p:nvPr/>
        </p:nvGrpSpPr>
        <p:grpSpPr>
          <a:xfrm>
            <a:off x="7711034" y="4940408"/>
            <a:ext cx="1181767" cy="653569"/>
            <a:chOff x="4748522" y="3938908"/>
            <a:chExt cx="3110753" cy="1720383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1FEE28EC-FA69-4679-8E03-6797A71300B5}"/>
                </a:ext>
              </a:extLst>
            </p:cNvPr>
            <p:cNvSpPr/>
            <p:nvPr/>
          </p:nvSpPr>
          <p:spPr>
            <a:xfrm>
              <a:off x="4748522" y="4696581"/>
              <a:ext cx="2278316" cy="96271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EE079D44-EC73-4FAA-B2E5-7583F6BE9970}"/>
                </a:ext>
              </a:extLst>
            </p:cNvPr>
            <p:cNvSpPr/>
            <p:nvPr/>
          </p:nvSpPr>
          <p:spPr>
            <a:xfrm>
              <a:off x="5580959" y="3938908"/>
              <a:ext cx="2278316" cy="96271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AB02B13E-9618-4EDB-9B56-CF98D9B2DA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8522" y="4901618"/>
              <a:ext cx="832437" cy="757673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6E4773AF-80BD-418C-AFF6-DC6D4773DF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8522" y="3938908"/>
              <a:ext cx="832437" cy="757673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9C813E59-897F-4B16-B248-F25C7F4A0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6838" y="4901618"/>
              <a:ext cx="832437" cy="757673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0683CB08-9360-4282-AE52-2993F0BE6B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6837" y="3938908"/>
              <a:ext cx="832437" cy="757673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0582004B-8409-4C9F-BA01-60799F6A4A78}"/>
              </a:ext>
            </a:extLst>
          </p:cNvPr>
          <p:cNvGrpSpPr/>
          <p:nvPr/>
        </p:nvGrpSpPr>
        <p:grpSpPr>
          <a:xfrm>
            <a:off x="7711034" y="3871119"/>
            <a:ext cx="3125373" cy="1365389"/>
            <a:chOff x="3828676" y="4318112"/>
            <a:chExt cx="3125373" cy="1365389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39B8B315-A533-4C43-A81E-2C210CE85150}"/>
                </a:ext>
              </a:extLst>
            </p:cNvPr>
            <p:cNvGrpSpPr/>
            <p:nvPr/>
          </p:nvGrpSpPr>
          <p:grpSpPr>
            <a:xfrm>
              <a:off x="3828676" y="4323056"/>
              <a:ext cx="3110754" cy="1360445"/>
              <a:chOff x="3828676" y="4323056"/>
              <a:chExt cx="3110754" cy="1360445"/>
            </a:xfrm>
            <a:solidFill>
              <a:srgbClr val="FF0000">
                <a:alpha val="25098"/>
              </a:srgbClr>
            </a:solidFill>
          </p:grpSpPr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6B1A9EA1-3AD8-4E01-8668-93D453ECAD3B}"/>
                  </a:ext>
                </a:extLst>
              </p:cNvPr>
              <p:cNvSpPr/>
              <p:nvPr/>
            </p:nvSpPr>
            <p:spPr>
              <a:xfrm>
                <a:off x="3828678" y="5080729"/>
                <a:ext cx="2278314" cy="596979"/>
              </a:xfrm>
              <a:prstGeom prst="rect">
                <a:avLst/>
              </a:prstGeom>
              <a:grp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EBC99419-4030-4EFB-BEDD-6EA7C4BA7E51}"/>
                  </a:ext>
                </a:extLst>
              </p:cNvPr>
              <p:cNvSpPr/>
              <p:nvPr/>
            </p:nvSpPr>
            <p:spPr>
              <a:xfrm>
                <a:off x="4661115" y="4326984"/>
                <a:ext cx="2278314" cy="596979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4" name="Gerader Verbinder 13">
                <a:extLst>
                  <a:ext uri="{FF2B5EF4-FFF2-40B4-BE49-F238E27FC236}">
                    <a16:creationId xmlns:a16="http://schemas.microsoft.com/office/drawing/2014/main" id="{C7DC9455-251C-4ABC-9A13-0A251EF3F292}"/>
                  </a:ext>
                </a:extLst>
              </p:cNvPr>
              <p:cNvCxnSpPr/>
              <p:nvPr/>
            </p:nvCxnSpPr>
            <p:spPr>
              <a:xfrm flipV="1">
                <a:off x="3828677" y="4323056"/>
                <a:ext cx="832438" cy="757673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0" name="Gerader Verbinder 49">
                <a:extLst>
                  <a:ext uri="{FF2B5EF4-FFF2-40B4-BE49-F238E27FC236}">
                    <a16:creationId xmlns:a16="http://schemas.microsoft.com/office/drawing/2014/main" id="{2C71CB44-A974-40C3-BBFD-815D4AC808B5}"/>
                  </a:ext>
                </a:extLst>
              </p:cNvPr>
              <p:cNvCxnSpPr/>
              <p:nvPr/>
            </p:nvCxnSpPr>
            <p:spPr>
              <a:xfrm flipV="1">
                <a:off x="3828676" y="4925828"/>
                <a:ext cx="832438" cy="757673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>
                <a:extLst>
                  <a:ext uri="{FF2B5EF4-FFF2-40B4-BE49-F238E27FC236}">
                    <a16:creationId xmlns:a16="http://schemas.microsoft.com/office/drawing/2014/main" id="{C4569925-BDF3-495D-AFAF-D81E18B2917B}"/>
                  </a:ext>
                </a:extLst>
              </p:cNvPr>
              <p:cNvCxnSpPr/>
              <p:nvPr/>
            </p:nvCxnSpPr>
            <p:spPr>
              <a:xfrm flipV="1">
                <a:off x="6106992" y="4920035"/>
                <a:ext cx="832438" cy="757673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Gerader Verbinder 51">
                <a:extLst>
                  <a:ext uri="{FF2B5EF4-FFF2-40B4-BE49-F238E27FC236}">
                    <a16:creationId xmlns:a16="http://schemas.microsoft.com/office/drawing/2014/main" id="{F9288CD4-7226-47AB-9E31-ECA37E4055C4}"/>
                  </a:ext>
                </a:extLst>
              </p:cNvPr>
              <p:cNvCxnSpPr/>
              <p:nvPr/>
            </p:nvCxnSpPr>
            <p:spPr>
              <a:xfrm flipV="1">
                <a:off x="6106990" y="4326654"/>
                <a:ext cx="832438" cy="757673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8" name="Parallelogramm 17">
              <a:extLst>
                <a:ext uri="{FF2B5EF4-FFF2-40B4-BE49-F238E27FC236}">
                  <a16:creationId xmlns:a16="http://schemas.microsoft.com/office/drawing/2014/main" id="{47564391-940A-47B2-9EB3-8F6F6E254240}"/>
                </a:ext>
              </a:extLst>
            </p:cNvPr>
            <p:cNvSpPr/>
            <p:nvPr/>
          </p:nvSpPr>
          <p:spPr>
            <a:xfrm>
              <a:off x="3838175" y="4318112"/>
              <a:ext cx="3112033" cy="768718"/>
            </a:xfrm>
            <a:custGeom>
              <a:avLst/>
              <a:gdLst>
                <a:gd name="connsiteX0" fmla="*/ 0 w 1337022"/>
                <a:gd name="connsiteY0" fmla="*/ 907031 h 907031"/>
                <a:gd name="connsiteX1" fmla="*/ 226758 w 1337022"/>
                <a:gd name="connsiteY1" fmla="*/ 0 h 907031"/>
                <a:gd name="connsiteX2" fmla="*/ 1337022 w 1337022"/>
                <a:gd name="connsiteY2" fmla="*/ 0 h 907031"/>
                <a:gd name="connsiteX3" fmla="*/ 1110264 w 1337022"/>
                <a:gd name="connsiteY3" fmla="*/ 907031 h 907031"/>
                <a:gd name="connsiteX4" fmla="*/ 0 w 1337022"/>
                <a:gd name="connsiteY4" fmla="*/ 907031 h 907031"/>
                <a:gd name="connsiteX0" fmla="*/ 0 w 1337022"/>
                <a:gd name="connsiteY0" fmla="*/ 907031 h 907031"/>
                <a:gd name="connsiteX1" fmla="*/ 537961 w 1337022"/>
                <a:gd name="connsiteY1" fmla="*/ 226679 h 907031"/>
                <a:gd name="connsiteX2" fmla="*/ 1337022 w 1337022"/>
                <a:gd name="connsiteY2" fmla="*/ 0 h 907031"/>
                <a:gd name="connsiteX3" fmla="*/ 1110264 w 1337022"/>
                <a:gd name="connsiteY3" fmla="*/ 907031 h 907031"/>
                <a:gd name="connsiteX4" fmla="*/ 0 w 1337022"/>
                <a:gd name="connsiteY4" fmla="*/ 907031 h 907031"/>
                <a:gd name="connsiteX0" fmla="*/ 0 w 5390349"/>
                <a:gd name="connsiteY0" fmla="*/ 1210550 h 1210550"/>
                <a:gd name="connsiteX1" fmla="*/ 537961 w 5390349"/>
                <a:gd name="connsiteY1" fmla="*/ 530198 h 1210550"/>
                <a:gd name="connsiteX2" fmla="*/ 5390349 w 5390349"/>
                <a:gd name="connsiteY2" fmla="*/ 0 h 1210550"/>
                <a:gd name="connsiteX3" fmla="*/ 1110264 w 5390349"/>
                <a:gd name="connsiteY3" fmla="*/ 1210550 h 1210550"/>
                <a:gd name="connsiteX4" fmla="*/ 0 w 5390349"/>
                <a:gd name="connsiteY4" fmla="*/ 1210550 h 1210550"/>
                <a:gd name="connsiteX0" fmla="*/ 0 w 5390349"/>
                <a:gd name="connsiteY0" fmla="*/ 1210550 h 1210550"/>
                <a:gd name="connsiteX1" fmla="*/ 537961 w 5390349"/>
                <a:gd name="connsiteY1" fmla="*/ 530198 h 1210550"/>
                <a:gd name="connsiteX2" fmla="*/ 5390349 w 5390349"/>
                <a:gd name="connsiteY2" fmla="*/ 0 h 1210550"/>
                <a:gd name="connsiteX3" fmla="*/ 4541185 w 5390349"/>
                <a:gd name="connsiteY3" fmla="*/ 757192 h 1210550"/>
                <a:gd name="connsiteX4" fmla="*/ 0 w 5390349"/>
                <a:gd name="connsiteY4" fmla="*/ 1210550 h 1210550"/>
                <a:gd name="connsiteX0" fmla="*/ 0 w 5390349"/>
                <a:gd name="connsiteY0" fmla="*/ 1210550 h 1210550"/>
                <a:gd name="connsiteX1" fmla="*/ 3089060 w 5390349"/>
                <a:gd name="connsiteY1" fmla="*/ 15368 h 1210550"/>
                <a:gd name="connsiteX2" fmla="*/ 5390349 w 5390349"/>
                <a:gd name="connsiteY2" fmla="*/ 0 h 1210550"/>
                <a:gd name="connsiteX3" fmla="*/ 4541185 w 5390349"/>
                <a:gd name="connsiteY3" fmla="*/ 757192 h 1210550"/>
                <a:gd name="connsiteX4" fmla="*/ 0 w 5390349"/>
                <a:gd name="connsiteY4" fmla="*/ 1210550 h 1210550"/>
                <a:gd name="connsiteX0" fmla="*/ 0 w 3023667"/>
                <a:gd name="connsiteY0" fmla="*/ 661142 h 757192"/>
                <a:gd name="connsiteX1" fmla="*/ 722378 w 3023667"/>
                <a:gd name="connsiteY1" fmla="*/ 15368 h 757192"/>
                <a:gd name="connsiteX2" fmla="*/ 3023667 w 3023667"/>
                <a:gd name="connsiteY2" fmla="*/ 0 h 757192"/>
                <a:gd name="connsiteX3" fmla="*/ 2174503 w 3023667"/>
                <a:gd name="connsiteY3" fmla="*/ 757192 h 757192"/>
                <a:gd name="connsiteX4" fmla="*/ 0 w 3023667"/>
                <a:gd name="connsiteY4" fmla="*/ 661142 h 757192"/>
                <a:gd name="connsiteX0" fmla="*/ 0 w 3115875"/>
                <a:gd name="connsiteY0" fmla="*/ 749508 h 757192"/>
                <a:gd name="connsiteX1" fmla="*/ 814586 w 3115875"/>
                <a:gd name="connsiteY1" fmla="*/ 15368 h 757192"/>
                <a:gd name="connsiteX2" fmla="*/ 3115875 w 3115875"/>
                <a:gd name="connsiteY2" fmla="*/ 0 h 757192"/>
                <a:gd name="connsiteX3" fmla="*/ 2266711 w 3115875"/>
                <a:gd name="connsiteY3" fmla="*/ 757192 h 757192"/>
                <a:gd name="connsiteX4" fmla="*/ 0 w 3115875"/>
                <a:gd name="connsiteY4" fmla="*/ 749508 h 757192"/>
                <a:gd name="connsiteX0" fmla="*/ 0 w 3115875"/>
                <a:gd name="connsiteY0" fmla="*/ 749508 h 757192"/>
                <a:gd name="connsiteX1" fmla="*/ 818428 w 3115875"/>
                <a:gd name="connsiteY1" fmla="*/ 0 h 757192"/>
                <a:gd name="connsiteX2" fmla="*/ 3115875 w 3115875"/>
                <a:gd name="connsiteY2" fmla="*/ 0 h 757192"/>
                <a:gd name="connsiteX3" fmla="*/ 2266711 w 3115875"/>
                <a:gd name="connsiteY3" fmla="*/ 757192 h 757192"/>
                <a:gd name="connsiteX4" fmla="*/ 0 w 3115875"/>
                <a:gd name="connsiteY4" fmla="*/ 749508 h 757192"/>
                <a:gd name="connsiteX0" fmla="*/ 0 w 3112033"/>
                <a:gd name="connsiteY0" fmla="*/ 761034 h 768718"/>
                <a:gd name="connsiteX1" fmla="*/ 818428 w 3112033"/>
                <a:gd name="connsiteY1" fmla="*/ 11526 h 768718"/>
                <a:gd name="connsiteX2" fmla="*/ 3112033 w 3112033"/>
                <a:gd name="connsiteY2" fmla="*/ 0 h 768718"/>
                <a:gd name="connsiteX3" fmla="*/ 2266711 w 3112033"/>
                <a:gd name="connsiteY3" fmla="*/ 768718 h 768718"/>
                <a:gd name="connsiteX4" fmla="*/ 0 w 3112033"/>
                <a:gd name="connsiteY4" fmla="*/ 761034 h 76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2033" h="768718">
                  <a:moveTo>
                    <a:pt x="0" y="761034"/>
                  </a:moveTo>
                  <a:lnTo>
                    <a:pt x="818428" y="11526"/>
                  </a:lnTo>
                  <a:lnTo>
                    <a:pt x="3112033" y="0"/>
                  </a:lnTo>
                  <a:lnTo>
                    <a:pt x="2266711" y="768718"/>
                  </a:lnTo>
                  <a:lnTo>
                    <a:pt x="0" y="761034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Parallelogramm 18">
              <a:extLst>
                <a:ext uri="{FF2B5EF4-FFF2-40B4-BE49-F238E27FC236}">
                  <a16:creationId xmlns:a16="http://schemas.microsoft.com/office/drawing/2014/main" id="{8597A8DC-6FC8-4981-A47C-80D581E97692}"/>
                </a:ext>
              </a:extLst>
            </p:cNvPr>
            <p:cNvSpPr/>
            <p:nvPr/>
          </p:nvSpPr>
          <p:spPr>
            <a:xfrm>
              <a:off x="6102486" y="4321954"/>
              <a:ext cx="851563" cy="1356547"/>
            </a:xfrm>
            <a:custGeom>
              <a:avLst/>
              <a:gdLst>
                <a:gd name="connsiteX0" fmla="*/ 0 w 925388"/>
                <a:gd name="connsiteY0" fmla="*/ 1222076 h 1222076"/>
                <a:gd name="connsiteX1" fmla="*/ 231347 w 925388"/>
                <a:gd name="connsiteY1" fmla="*/ 0 h 1222076"/>
                <a:gd name="connsiteX2" fmla="*/ 925388 w 925388"/>
                <a:gd name="connsiteY2" fmla="*/ 0 h 1222076"/>
                <a:gd name="connsiteX3" fmla="*/ 694041 w 925388"/>
                <a:gd name="connsiteY3" fmla="*/ 1222076 h 1222076"/>
                <a:gd name="connsiteX4" fmla="*/ 0 w 925388"/>
                <a:gd name="connsiteY4" fmla="*/ 1222076 h 1222076"/>
                <a:gd name="connsiteX0" fmla="*/ 37594 w 962982"/>
                <a:gd name="connsiteY0" fmla="*/ 1222076 h 1222076"/>
                <a:gd name="connsiteX1" fmla="*/ 0 w 962982"/>
                <a:gd name="connsiteY1" fmla="*/ 776087 h 1222076"/>
                <a:gd name="connsiteX2" fmla="*/ 962982 w 962982"/>
                <a:gd name="connsiteY2" fmla="*/ 0 h 1222076"/>
                <a:gd name="connsiteX3" fmla="*/ 731635 w 962982"/>
                <a:gd name="connsiteY3" fmla="*/ 1222076 h 1222076"/>
                <a:gd name="connsiteX4" fmla="*/ 37594 w 962982"/>
                <a:gd name="connsiteY4" fmla="*/ 1222076 h 1222076"/>
                <a:gd name="connsiteX0" fmla="*/ 0 w 967650"/>
                <a:gd name="connsiteY0" fmla="*/ 1371915 h 1371915"/>
                <a:gd name="connsiteX1" fmla="*/ 4668 w 967650"/>
                <a:gd name="connsiteY1" fmla="*/ 776087 h 1371915"/>
                <a:gd name="connsiteX2" fmla="*/ 967650 w 967650"/>
                <a:gd name="connsiteY2" fmla="*/ 0 h 1371915"/>
                <a:gd name="connsiteX3" fmla="*/ 736303 w 967650"/>
                <a:gd name="connsiteY3" fmla="*/ 1222076 h 1371915"/>
                <a:gd name="connsiteX4" fmla="*/ 0 w 967650"/>
                <a:gd name="connsiteY4" fmla="*/ 1371915 h 1371915"/>
                <a:gd name="connsiteX0" fmla="*/ 0 w 856231"/>
                <a:gd name="connsiteY0" fmla="*/ 1360389 h 1360389"/>
                <a:gd name="connsiteX1" fmla="*/ 4668 w 856231"/>
                <a:gd name="connsiteY1" fmla="*/ 764561 h 1360389"/>
                <a:gd name="connsiteX2" fmla="*/ 856231 w 856231"/>
                <a:gd name="connsiteY2" fmla="*/ 0 h 1360389"/>
                <a:gd name="connsiteX3" fmla="*/ 736303 w 856231"/>
                <a:gd name="connsiteY3" fmla="*/ 1210550 h 1360389"/>
                <a:gd name="connsiteX4" fmla="*/ 0 w 856231"/>
                <a:gd name="connsiteY4" fmla="*/ 1360389 h 1360389"/>
                <a:gd name="connsiteX0" fmla="*/ 0 w 856231"/>
                <a:gd name="connsiteY0" fmla="*/ 1360389 h 1360389"/>
                <a:gd name="connsiteX1" fmla="*/ 4668 w 856231"/>
                <a:gd name="connsiteY1" fmla="*/ 764561 h 1360389"/>
                <a:gd name="connsiteX2" fmla="*/ 856231 w 856231"/>
                <a:gd name="connsiteY2" fmla="*/ 0 h 1360389"/>
                <a:gd name="connsiteX3" fmla="*/ 851563 w 856231"/>
                <a:gd name="connsiteY3" fmla="*/ 595828 h 1360389"/>
                <a:gd name="connsiteX4" fmla="*/ 0 w 856231"/>
                <a:gd name="connsiteY4" fmla="*/ 1360389 h 1360389"/>
                <a:gd name="connsiteX0" fmla="*/ 18384 w 851563"/>
                <a:gd name="connsiteY0" fmla="*/ 1364231 h 1364231"/>
                <a:gd name="connsiteX1" fmla="*/ 0 w 851563"/>
                <a:gd name="connsiteY1" fmla="*/ 764561 h 1364231"/>
                <a:gd name="connsiteX2" fmla="*/ 851563 w 851563"/>
                <a:gd name="connsiteY2" fmla="*/ 0 h 1364231"/>
                <a:gd name="connsiteX3" fmla="*/ 846895 w 851563"/>
                <a:gd name="connsiteY3" fmla="*/ 595828 h 1364231"/>
                <a:gd name="connsiteX4" fmla="*/ 18384 w 851563"/>
                <a:gd name="connsiteY4" fmla="*/ 1364231 h 1364231"/>
                <a:gd name="connsiteX0" fmla="*/ 14542 w 851563"/>
                <a:gd name="connsiteY0" fmla="*/ 1356547 h 1356547"/>
                <a:gd name="connsiteX1" fmla="*/ 0 w 851563"/>
                <a:gd name="connsiteY1" fmla="*/ 764561 h 1356547"/>
                <a:gd name="connsiteX2" fmla="*/ 851563 w 851563"/>
                <a:gd name="connsiteY2" fmla="*/ 0 h 1356547"/>
                <a:gd name="connsiteX3" fmla="*/ 846895 w 851563"/>
                <a:gd name="connsiteY3" fmla="*/ 595828 h 1356547"/>
                <a:gd name="connsiteX4" fmla="*/ 14542 w 851563"/>
                <a:gd name="connsiteY4" fmla="*/ 1356547 h 1356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563" h="1356547">
                  <a:moveTo>
                    <a:pt x="14542" y="1356547"/>
                  </a:moveTo>
                  <a:lnTo>
                    <a:pt x="0" y="764561"/>
                  </a:lnTo>
                  <a:lnTo>
                    <a:pt x="851563" y="0"/>
                  </a:lnTo>
                  <a:lnTo>
                    <a:pt x="846895" y="595828"/>
                  </a:lnTo>
                  <a:lnTo>
                    <a:pt x="14542" y="1356547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4C084EE5-04BA-4D90-8AF4-4C5CB77DE3D3}"/>
              </a:ext>
            </a:extLst>
          </p:cNvPr>
          <p:cNvGrpSpPr/>
          <p:nvPr/>
        </p:nvGrpSpPr>
        <p:grpSpPr>
          <a:xfrm>
            <a:off x="8577709" y="3868365"/>
            <a:ext cx="2253382" cy="1726700"/>
            <a:chOff x="737292" y="4152267"/>
            <a:chExt cx="2253382" cy="17267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9CEE002-18CC-4757-B6A2-ECAC4D2AE893}"/>
                </a:ext>
              </a:extLst>
            </p:cNvPr>
            <p:cNvSpPr/>
            <p:nvPr/>
          </p:nvSpPr>
          <p:spPr>
            <a:xfrm>
              <a:off x="737292" y="4914884"/>
              <a:ext cx="1412788" cy="962710"/>
            </a:xfrm>
            <a:prstGeom prst="rect">
              <a:avLst/>
            </a:prstGeom>
            <a:solidFill>
              <a:srgbClr val="FF0000">
                <a:alpha val="25098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00BD67DF-EC3F-441D-A279-3488EC7505F3}"/>
                </a:ext>
              </a:extLst>
            </p:cNvPr>
            <p:cNvSpPr/>
            <p:nvPr/>
          </p:nvSpPr>
          <p:spPr>
            <a:xfrm>
              <a:off x="1569817" y="4157211"/>
              <a:ext cx="1412788" cy="96271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F5DF0D66-EB0A-4051-AA77-49685443E15E}"/>
                </a:ext>
              </a:extLst>
            </p:cNvPr>
            <p:cNvCxnSpPr/>
            <p:nvPr/>
          </p:nvCxnSpPr>
          <p:spPr>
            <a:xfrm flipV="1">
              <a:off x="750837" y="5118874"/>
              <a:ext cx="832438" cy="75767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53CD1875-39AE-4B22-B6C9-D9BB43B42EDE}"/>
                </a:ext>
              </a:extLst>
            </p:cNvPr>
            <p:cNvCxnSpPr/>
            <p:nvPr/>
          </p:nvCxnSpPr>
          <p:spPr>
            <a:xfrm flipV="1">
              <a:off x="2149991" y="5117136"/>
              <a:ext cx="832438" cy="75767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5E71E3A5-D53D-449C-8033-0D673738F0DA}"/>
                </a:ext>
              </a:extLst>
            </p:cNvPr>
            <p:cNvCxnSpPr/>
            <p:nvPr/>
          </p:nvCxnSpPr>
          <p:spPr>
            <a:xfrm flipV="1">
              <a:off x="738484" y="4156164"/>
              <a:ext cx="832438" cy="75767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6C8F0C67-1982-4C6D-B00E-D1A73F01D355}"/>
                </a:ext>
              </a:extLst>
            </p:cNvPr>
            <p:cNvCxnSpPr/>
            <p:nvPr/>
          </p:nvCxnSpPr>
          <p:spPr>
            <a:xfrm flipV="1">
              <a:off x="2156979" y="4152267"/>
              <a:ext cx="832438" cy="75767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9" name="Parallelogramm 58">
              <a:extLst>
                <a:ext uri="{FF2B5EF4-FFF2-40B4-BE49-F238E27FC236}">
                  <a16:creationId xmlns:a16="http://schemas.microsoft.com/office/drawing/2014/main" id="{ECB50D33-14BE-4EF0-A87E-2E5B3AE6BC0A}"/>
                </a:ext>
              </a:extLst>
            </p:cNvPr>
            <p:cNvSpPr/>
            <p:nvPr/>
          </p:nvSpPr>
          <p:spPr>
            <a:xfrm>
              <a:off x="738696" y="4154211"/>
              <a:ext cx="2244400" cy="763411"/>
            </a:xfrm>
            <a:custGeom>
              <a:avLst/>
              <a:gdLst>
                <a:gd name="connsiteX0" fmla="*/ 0 w 1832725"/>
                <a:gd name="connsiteY0" fmla="*/ 749131 h 749131"/>
                <a:gd name="connsiteX1" fmla="*/ 187283 w 1832725"/>
                <a:gd name="connsiteY1" fmla="*/ 0 h 749131"/>
                <a:gd name="connsiteX2" fmla="*/ 1832725 w 1832725"/>
                <a:gd name="connsiteY2" fmla="*/ 0 h 749131"/>
                <a:gd name="connsiteX3" fmla="*/ 1645442 w 1832725"/>
                <a:gd name="connsiteY3" fmla="*/ 749131 h 749131"/>
                <a:gd name="connsiteX4" fmla="*/ 0 w 1832725"/>
                <a:gd name="connsiteY4" fmla="*/ 749131 h 74913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729967 w 1917250"/>
                <a:gd name="connsiteY3" fmla="*/ 749131 h 768341"/>
                <a:gd name="connsiteX4" fmla="*/ 0 w 1917250"/>
                <a:gd name="connsiteY4" fmla="*/ 768341 h 76834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422605 w 1917250"/>
                <a:gd name="connsiteY3" fmla="*/ 683816 h 768341"/>
                <a:gd name="connsiteX4" fmla="*/ 0 w 1917250"/>
                <a:gd name="connsiteY4" fmla="*/ 768341 h 76834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403395 w 1917250"/>
                <a:gd name="connsiteY3" fmla="*/ 741446 h 768341"/>
                <a:gd name="connsiteX4" fmla="*/ 0 w 1917250"/>
                <a:gd name="connsiteY4" fmla="*/ 768341 h 768341"/>
                <a:gd name="connsiteX0" fmla="*/ 0 w 1917250"/>
                <a:gd name="connsiteY0" fmla="*/ 776025 h 776025"/>
                <a:gd name="connsiteX1" fmla="*/ 798164 w 1917250"/>
                <a:gd name="connsiteY1" fmla="*/ 0 h 776025"/>
                <a:gd name="connsiteX2" fmla="*/ 1917250 w 1917250"/>
                <a:gd name="connsiteY2" fmla="*/ 7684 h 776025"/>
                <a:gd name="connsiteX3" fmla="*/ 1403395 w 1917250"/>
                <a:gd name="connsiteY3" fmla="*/ 749130 h 776025"/>
                <a:gd name="connsiteX4" fmla="*/ 0 w 1917250"/>
                <a:gd name="connsiteY4" fmla="*/ 776025 h 776025"/>
                <a:gd name="connsiteX0" fmla="*/ 0 w 2224611"/>
                <a:gd name="connsiteY0" fmla="*/ 776025 h 776025"/>
                <a:gd name="connsiteX1" fmla="*/ 798164 w 2224611"/>
                <a:gd name="connsiteY1" fmla="*/ 0 h 776025"/>
                <a:gd name="connsiteX2" fmla="*/ 2224611 w 2224611"/>
                <a:gd name="connsiteY2" fmla="*/ 7684 h 776025"/>
                <a:gd name="connsiteX3" fmla="*/ 1403395 w 2224611"/>
                <a:gd name="connsiteY3" fmla="*/ 749130 h 776025"/>
                <a:gd name="connsiteX4" fmla="*/ 0 w 2224611"/>
                <a:gd name="connsiteY4" fmla="*/ 776025 h 776025"/>
                <a:gd name="connsiteX0" fmla="*/ 0 w 2224611"/>
                <a:gd name="connsiteY0" fmla="*/ 768341 h 768341"/>
                <a:gd name="connsiteX1" fmla="*/ 859636 w 2224611"/>
                <a:gd name="connsiteY1" fmla="*/ 65315 h 768341"/>
                <a:gd name="connsiteX2" fmla="*/ 2224611 w 2224611"/>
                <a:gd name="connsiteY2" fmla="*/ 0 h 768341"/>
                <a:gd name="connsiteX3" fmla="*/ 1403395 w 2224611"/>
                <a:gd name="connsiteY3" fmla="*/ 741446 h 768341"/>
                <a:gd name="connsiteX4" fmla="*/ 0 w 2224611"/>
                <a:gd name="connsiteY4" fmla="*/ 768341 h 768341"/>
                <a:gd name="connsiteX0" fmla="*/ 0 w 2224611"/>
                <a:gd name="connsiteY0" fmla="*/ 772183 h 772183"/>
                <a:gd name="connsiteX1" fmla="*/ 805848 w 2224611"/>
                <a:gd name="connsiteY1" fmla="*/ 0 h 772183"/>
                <a:gd name="connsiteX2" fmla="*/ 2224611 w 2224611"/>
                <a:gd name="connsiteY2" fmla="*/ 3842 h 772183"/>
                <a:gd name="connsiteX3" fmla="*/ 1403395 w 2224611"/>
                <a:gd name="connsiteY3" fmla="*/ 745288 h 772183"/>
                <a:gd name="connsiteX4" fmla="*/ 0 w 2224611"/>
                <a:gd name="connsiteY4" fmla="*/ 772183 h 772183"/>
                <a:gd name="connsiteX0" fmla="*/ 0 w 2236137"/>
                <a:gd name="connsiteY0" fmla="*/ 760656 h 760656"/>
                <a:gd name="connsiteX1" fmla="*/ 817374 w 2236137"/>
                <a:gd name="connsiteY1" fmla="*/ 0 h 760656"/>
                <a:gd name="connsiteX2" fmla="*/ 2236137 w 2236137"/>
                <a:gd name="connsiteY2" fmla="*/ 3842 h 760656"/>
                <a:gd name="connsiteX3" fmla="*/ 1414921 w 2236137"/>
                <a:gd name="connsiteY3" fmla="*/ 745288 h 760656"/>
                <a:gd name="connsiteX4" fmla="*/ 0 w 2236137"/>
                <a:gd name="connsiteY4" fmla="*/ 760656 h 760656"/>
                <a:gd name="connsiteX0" fmla="*/ 0 w 2236137"/>
                <a:gd name="connsiteY0" fmla="*/ 760656 h 760656"/>
                <a:gd name="connsiteX1" fmla="*/ 817374 w 2236137"/>
                <a:gd name="connsiteY1" fmla="*/ 0 h 760656"/>
                <a:gd name="connsiteX2" fmla="*/ 2236137 w 2236137"/>
                <a:gd name="connsiteY2" fmla="*/ 3842 h 760656"/>
                <a:gd name="connsiteX3" fmla="*/ 1426447 w 2236137"/>
                <a:gd name="connsiteY3" fmla="*/ 760656 h 760656"/>
                <a:gd name="connsiteX4" fmla="*/ 0 w 2236137"/>
                <a:gd name="connsiteY4" fmla="*/ 760656 h 760656"/>
                <a:gd name="connsiteX0" fmla="*/ 0 w 2236137"/>
                <a:gd name="connsiteY0" fmla="*/ 763411 h 763411"/>
                <a:gd name="connsiteX1" fmla="*/ 831145 w 2236137"/>
                <a:gd name="connsiteY1" fmla="*/ 0 h 763411"/>
                <a:gd name="connsiteX2" fmla="*/ 2236137 w 2236137"/>
                <a:gd name="connsiteY2" fmla="*/ 6597 h 763411"/>
                <a:gd name="connsiteX3" fmla="*/ 1426447 w 2236137"/>
                <a:gd name="connsiteY3" fmla="*/ 763411 h 763411"/>
                <a:gd name="connsiteX4" fmla="*/ 0 w 2236137"/>
                <a:gd name="connsiteY4" fmla="*/ 763411 h 763411"/>
                <a:gd name="connsiteX0" fmla="*/ 0 w 2244400"/>
                <a:gd name="connsiteY0" fmla="*/ 763411 h 763411"/>
                <a:gd name="connsiteX1" fmla="*/ 831145 w 2244400"/>
                <a:gd name="connsiteY1" fmla="*/ 0 h 763411"/>
                <a:gd name="connsiteX2" fmla="*/ 2244400 w 2244400"/>
                <a:gd name="connsiteY2" fmla="*/ 3843 h 763411"/>
                <a:gd name="connsiteX3" fmla="*/ 1426447 w 2244400"/>
                <a:gd name="connsiteY3" fmla="*/ 763411 h 763411"/>
                <a:gd name="connsiteX4" fmla="*/ 0 w 2244400"/>
                <a:gd name="connsiteY4" fmla="*/ 763411 h 76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4400" h="763411">
                  <a:moveTo>
                    <a:pt x="0" y="763411"/>
                  </a:moveTo>
                  <a:lnTo>
                    <a:pt x="831145" y="0"/>
                  </a:lnTo>
                  <a:lnTo>
                    <a:pt x="2244400" y="3843"/>
                  </a:lnTo>
                  <a:lnTo>
                    <a:pt x="1426447" y="763411"/>
                  </a:lnTo>
                  <a:lnTo>
                    <a:pt x="0" y="763411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Parallelogramm 58">
              <a:extLst>
                <a:ext uri="{FF2B5EF4-FFF2-40B4-BE49-F238E27FC236}">
                  <a16:creationId xmlns:a16="http://schemas.microsoft.com/office/drawing/2014/main" id="{25988214-9089-4258-BB44-96703BE415AB}"/>
                </a:ext>
              </a:extLst>
            </p:cNvPr>
            <p:cNvSpPr/>
            <p:nvPr/>
          </p:nvSpPr>
          <p:spPr>
            <a:xfrm>
              <a:off x="2153374" y="4158176"/>
              <a:ext cx="837300" cy="1720791"/>
            </a:xfrm>
            <a:custGeom>
              <a:avLst/>
              <a:gdLst>
                <a:gd name="connsiteX0" fmla="*/ 0 w 1832725"/>
                <a:gd name="connsiteY0" fmla="*/ 749131 h 749131"/>
                <a:gd name="connsiteX1" fmla="*/ 187283 w 1832725"/>
                <a:gd name="connsiteY1" fmla="*/ 0 h 749131"/>
                <a:gd name="connsiteX2" fmla="*/ 1832725 w 1832725"/>
                <a:gd name="connsiteY2" fmla="*/ 0 h 749131"/>
                <a:gd name="connsiteX3" fmla="*/ 1645442 w 1832725"/>
                <a:gd name="connsiteY3" fmla="*/ 749131 h 749131"/>
                <a:gd name="connsiteX4" fmla="*/ 0 w 1832725"/>
                <a:gd name="connsiteY4" fmla="*/ 749131 h 74913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729967 w 1917250"/>
                <a:gd name="connsiteY3" fmla="*/ 749131 h 768341"/>
                <a:gd name="connsiteX4" fmla="*/ 0 w 1917250"/>
                <a:gd name="connsiteY4" fmla="*/ 768341 h 76834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422605 w 1917250"/>
                <a:gd name="connsiteY3" fmla="*/ 683816 h 768341"/>
                <a:gd name="connsiteX4" fmla="*/ 0 w 1917250"/>
                <a:gd name="connsiteY4" fmla="*/ 768341 h 768341"/>
                <a:gd name="connsiteX0" fmla="*/ 0 w 1917250"/>
                <a:gd name="connsiteY0" fmla="*/ 768341 h 768341"/>
                <a:gd name="connsiteX1" fmla="*/ 271808 w 1917250"/>
                <a:gd name="connsiteY1" fmla="*/ 0 h 768341"/>
                <a:gd name="connsiteX2" fmla="*/ 1917250 w 1917250"/>
                <a:gd name="connsiteY2" fmla="*/ 0 h 768341"/>
                <a:gd name="connsiteX3" fmla="*/ 1403395 w 1917250"/>
                <a:gd name="connsiteY3" fmla="*/ 741446 h 768341"/>
                <a:gd name="connsiteX4" fmla="*/ 0 w 1917250"/>
                <a:gd name="connsiteY4" fmla="*/ 768341 h 768341"/>
                <a:gd name="connsiteX0" fmla="*/ 0 w 1917250"/>
                <a:gd name="connsiteY0" fmla="*/ 776025 h 776025"/>
                <a:gd name="connsiteX1" fmla="*/ 798164 w 1917250"/>
                <a:gd name="connsiteY1" fmla="*/ 0 h 776025"/>
                <a:gd name="connsiteX2" fmla="*/ 1917250 w 1917250"/>
                <a:gd name="connsiteY2" fmla="*/ 7684 h 776025"/>
                <a:gd name="connsiteX3" fmla="*/ 1403395 w 1917250"/>
                <a:gd name="connsiteY3" fmla="*/ 749130 h 776025"/>
                <a:gd name="connsiteX4" fmla="*/ 0 w 1917250"/>
                <a:gd name="connsiteY4" fmla="*/ 776025 h 776025"/>
                <a:gd name="connsiteX0" fmla="*/ 0 w 2224611"/>
                <a:gd name="connsiteY0" fmla="*/ 776025 h 776025"/>
                <a:gd name="connsiteX1" fmla="*/ 798164 w 2224611"/>
                <a:gd name="connsiteY1" fmla="*/ 0 h 776025"/>
                <a:gd name="connsiteX2" fmla="*/ 2224611 w 2224611"/>
                <a:gd name="connsiteY2" fmla="*/ 7684 h 776025"/>
                <a:gd name="connsiteX3" fmla="*/ 1403395 w 2224611"/>
                <a:gd name="connsiteY3" fmla="*/ 749130 h 776025"/>
                <a:gd name="connsiteX4" fmla="*/ 0 w 2224611"/>
                <a:gd name="connsiteY4" fmla="*/ 776025 h 776025"/>
                <a:gd name="connsiteX0" fmla="*/ 0 w 2224611"/>
                <a:gd name="connsiteY0" fmla="*/ 768341 h 768341"/>
                <a:gd name="connsiteX1" fmla="*/ 859636 w 2224611"/>
                <a:gd name="connsiteY1" fmla="*/ 65315 h 768341"/>
                <a:gd name="connsiteX2" fmla="*/ 2224611 w 2224611"/>
                <a:gd name="connsiteY2" fmla="*/ 0 h 768341"/>
                <a:gd name="connsiteX3" fmla="*/ 1403395 w 2224611"/>
                <a:gd name="connsiteY3" fmla="*/ 741446 h 768341"/>
                <a:gd name="connsiteX4" fmla="*/ 0 w 2224611"/>
                <a:gd name="connsiteY4" fmla="*/ 768341 h 768341"/>
                <a:gd name="connsiteX0" fmla="*/ 0 w 2224611"/>
                <a:gd name="connsiteY0" fmla="*/ 772183 h 772183"/>
                <a:gd name="connsiteX1" fmla="*/ 805848 w 2224611"/>
                <a:gd name="connsiteY1" fmla="*/ 0 h 772183"/>
                <a:gd name="connsiteX2" fmla="*/ 2224611 w 2224611"/>
                <a:gd name="connsiteY2" fmla="*/ 3842 h 772183"/>
                <a:gd name="connsiteX3" fmla="*/ 1403395 w 2224611"/>
                <a:gd name="connsiteY3" fmla="*/ 745288 h 772183"/>
                <a:gd name="connsiteX4" fmla="*/ 0 w 2224611"/>
                <a:gd name="connsiteY4" fmla="*/ 772183 h 772183"/>
                <a:gd name="connsiteX0" fmla="*/ 0 w 2236137"/>
                <a:gd name="connsiteY0" fmla="*/ 760656 h 760656"/>
                <a:gd name="connsiteX1" fmla="*/ 817374 w 2236137"/>
                <a:gd name="connsiteY1" fmla="*/ 0 h 760656"/>
                <a:gd name="connsiteX2" fmla="*/ 2236137 w 2236137"/>
                <a:gd name="connsiteY2" fmla="*/ 3842 h 760656"/>
                <a:gd name="connsiteX3" fmla="*/ 1414921 w 2236137"/>
                <a:gd name="connsiteY3" fmla="*/ 745288 h 760656"/>
                <a:gd name="connsiteX4" fmla="*/ 0 w 2236137"/>
                <a:gd name="connsiteY4" fmla="*/ 760656 h 760656"/>
                <a:gd name="connsiteX0" fmla="*/ 0 w 2236137"/>
                <a:gd name="connsiteY0" fmla="*/ 760656 h 760656"/>
                <a:gd name="connsiteX1" fmla="*/ 817374 w 2236137"/>
                <a:gd name="connsiteY1" fmla="*/ 0 h 760656"/>
                <a:gd name="connsiteX2" fmla="*/ 2236137 w 2236137"/>
                <a:gd name="connsiteY2" fmla="*/ 3842 h 760656"/>
                <a:gd name="connsiteX3" fmla="*/ 1426447 w 2236137"/>
                <a:gd name="connsiteY3" fmla="*/ 760656 h 760656"/>
                <a:gd name="connsiteX4" fmla="*/ 0 w 2236137"/>
                <a:gd name="connsiteY4" fmla="*/ 760656 h 760656"/>
                <a:gd name="connsiteX0" fmla="*/ 0 w 2236137"/>
                <a:gd name="connsiteY0" fmla="*/ 763411 h 763411"/>
                <a:gd name="connsiteX1" fmla="*/ 831145 w 2236137"/>
                <a:gd name="connsiteY1" fmla="*/ 0 h 763411"/>
                <a:gd name="connsiteX2" fmla="*/ 2236137 w 2236137"/>
                <a:gd name="connsiteY2" fmla="*/ 6597 h 763411"/>
                <a:gd name="connsiteX3" fmla="*/ 1426447 w 2236137"/>
                <a:gd name="connsiteY3" fmla="*/ 763411 h 763411"/>
                <a:gd name="connsiteX4" fmla="*/ 0 w 2236137"/>
                <a:gd name="connsiteY4" fmla="*/ 763411 h 763411"/>
                <a:gd name="connsiteX0" fmla="*/ 0 w 2244400"/>
                <a:gd name="connsiteY0" fmla="*/ 763411 h 763411"/>
                <a:gd name="connsiteX1" fmla="*/ 831145 w 2244400"/>
                <a:gd name="connsiteY1" fmla="*/ 0 h 763411"/>
                <a:gd name="connsiteX2" fmla="*/ 2244400 w 2244400"/>
                <a:gd name="connsiteY2" fmla="*/ 3843 h 763411"/>
                <a:gd name="connsiteX3" fmla="*/ 1426447 w 2244400"/>
                <a:gd name="connsiteY3" fmla="*/ 763411 h 763411"/>
                <a:gd name="connsiteX4" fmla="*/ 0 w 2244400"/>
                <a:gd name="connsiteY4" fmla="*/ 763411 h 763411"/>
                <a:gd name="connsiteX0" fmla="*/ 0 w 2244400"/>
                <a:gd name="connsiteY0" fmla="*/ 759568 h 759568"/>
                <a:gd name="connsiteX1" fmla="*/ 877967 w 2244400"/>
                <a:gd name="connsiteY1" fmla="*/ 230266 h 759568"/>
                <a:gd name="connsiteX2" fmla="*/ 2244400 w 2244400"/>
                <a:gd name="connsiteY2" fmla="*/ 0 h 759568"/>
                <a:gd name="connsiteX3" fmla="*/ 1426447 w 2244400"/>
                <a:gd name="connsiteY3" fmla="*/ 759568 h 759568"/>
                <a:gd name="connsiteX4" fmla="*/ 0 w 2244400"/>
                <a:gd name="connsiteY4" fmla="*/ 759568 h 759568"/>
                <a:gd name="connsiteX0" fmla="*/ 6137 w 1366433"/>
                <a:gd name="connsiteY0" fmla="*/ 1197489 h 1197489"/>
                <a:gd name="connsiteX1" fmla="*/ 0 w 1366433"/>
                <a:gd name="connsiteY1" fmla="*/ 230266 h 1197489"/>
                <a:gd name="connsiteX2" fmla="*/ 1366433 w 1366433"/>
                <a:gd name="connsiteY2" fmla="*/ 0 h 1197489"/>
                <a:gd name="connsiteX3" fmla="*/ 548480 w 1366433"/>
                <a:gd name="connsiteY3" fmla="*/ 759568 h 1197489"/>
                <a:gd name="connsiteX4" fmla="*/ 6137 w 1366433"/>
                <a:gd name="connsiteY4" fmla="*/ 1197489 h 1197489"/>
                <a:gd name="connsiteX0" fmla="*/ 6137 w 832115"/>
                <a:gd name="connsiteY0" fmla="*/ 1720791 h 1720791"/>
                <a:gd name="connsiteX1" fmla="*/ 0 w 832115"/>
                <a:gd name="connsiteY1" fmla="*/ 753568 h 1720791"/>
                <a:gd name="connsiteX2" fmla="*/ 832115 w 832115"/>
                <a:gd name="connsiteY2" fmla="*/ 0 h 1720791"/>
                <a:gd name="connsiteX3" fmla="*/ 548480 w 832115"/>
                <a:gd name="connsiteY3" fmla="*/ 1282870 h 1720791"/>
                <a:gd name="connsiteX4" fmla="*/ 6137 w 832115"/>
                <a:gd name="connsiteY4" fmla="*/ 1720791 h 1720791"/>
                <a:gd name="connsiteX0" fmla="*/ 6137 w 832115"/>
                <a:gd name="connsiteY0" fmla="*/ 1720791 h 1720791"/>
                <a:gd name="connsiteX1" fmla="*/ 0 w 832115"/>
                <a:gd name="connsiteY1" fmla="*/ 753568 h 1720791"/>
                <a:gd name="connsiteX2" fmla="*/ 832115 w 832115"/>
                <a:gd name="connsiteY2" fmla="*/ 0 h 1720791"/>
                <a:gd name="connsiteX3" fmla="*/ 826656 w 832115"/>
                <a:gd name="connsiteY3" fmla="*/ 955119 h 1720791"/>
                <a:gd name="connsiteX4" fmla="*/ 6137 w 832115"/>
                <a:gd name="connsiteY4" fmla="*/ 1720791 h 1720791"/>
                <a:gd name="connsiteX0" fmla="*/ 305 w 837300"/>
                <a:gd name="connsiteY0" fmla="*/ 1720791 h 1720791"/>
                <a:gd name="connsiteX1" fmla="*/ 5185 w 837300"/>
                <a:gd name="connsiteY1" fmla="*/ 753568 h 1720791"/>
                <a:gd name="connsiteX2" fmla="*/ 837300 w 837300"/>
                <a:gd name="connsiteY2" fmla="*/ 0 h 1720791"/>
                <a:gd name="connsiteX3" fmla="*/ 831841 w 837300"/>
                <a:gd name="connsiteY3" fmla="*/ 955119 h 1720791"/>
                <a:gd name="connsiteX4" fmla="*/ 305 w 837300"/>
                <a:gd name="connsiteY4" fmla="*/ 1720791 h 172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7300" h="1720791">
                  <a:moveTo>
                    <a:pt x="305" y="1720791"/>
                  </a:moveTo>
                  <a:cubicBezTo>
                    <a:pt x="-1741" y="1398383"/>
                    <a:pt x="7231" y="1075976"/>
                    <a:pt x="5185" y="753568"/>
                  </a:cubicBezTo>
                  <a:lnTo>
                    <a:pt x="837300" y="0"/>
                  </a:lnTo>
                  <a:cubicBezTo>
                    <a:pt x="835480" y="318373"/>
                    <a:pt x="833661" y="636746"/>
                    <a:pt x="831841" y="955119"/>
                  </a:cubicBezTo>
                  <a:lnTo>
                    <a:pt x="305" y="1720791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F028DDC7-93D2-47D4-88E7-89386B3787FD}"/>
              </a:ext>
            </a:extLst>
          </p:cNvPr>
          <p:cNvGrpSpPr/>
          <p:nvPr/>
        </p:nvGrpSpPr>
        <p:grpSpPr>
          <a:xfrm>
            <a:off x="8027116" y="3873451"/>
            <a:ext cx="2805450" cy="1432546"/>
            <a:chOff x="6185913" y="2337906"/>
            <a:chExt cx="2805450" cy="1432546"/>
          </a:xfrm>
        </p:grpSpPr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99D501AA-916D-4A51-AF6B-1F7DBD730037}"/>
                </a:ext>
              </a:extLst>
            </p:cNvPr>
            <p:cNvSpPr/>
            <p:nvPr/>
          </p:nvSpPr>
          <p:spPr>
            <a:xfrm>
              <a:off x="6702871" y="2337907"/>
              <a:ext cx="2278315" cy="96271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DB24161E-6420-4D44-BFFD-CF9F0DAFA21B}"/>
                </a:ext>
              </a:extLst>
            </p:cNvPr>
            <p:cNvSpPr/>
            <p:nvPr/>
          </p:nvSpPr>
          <p:spPr>
            <a:xfrm>
              <a:off x="6191449" y="2807742"/>
              <a:ext cx="2278315" cy="962710"/>
            </a:xfrm>
            <a:prstGeom prst="rect">
              <a:avLst/>
            </a:prstGeom>
            <a:solidFill>
              <a:srgbClr val="FF0000">
                <a:alpha val="25098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4AA61D5B-36B0-4D39-9BFE-4ADF56D92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86675" y="2337908"/>
              <a:ext cx="517229" cy="46494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6472A7D9-1A36-4BBF-A5AA-4B97EA380B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3957" y="2337906"/>
              <a:ext cx="517229" cy="46494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Gerader Verbinder 71">
              <a:extLst>
                <a:ext uri="{FF2B5EF4-FFF2-40B4-BE49-F238E27FC236}">
                  <a16:creationId xmlns:a16="http://schemas.microsoft.com/office/drawing/2014/main" id="{9A4F1F5C-52CD-4AF3-8329-EF0838B9D7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332" y="3289097"/>
              <a:ext cx="517229" cy="46494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E02F7E7B-9323-4B32-82DE-B80990AE2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0526" y="3304547"/>
              <a:ext cx="517229" cy="464943"/>
            </a:xfrm>
            <a:prstGeom prst="line">
              <a:avLst/>
            </a:prstGeom>
            <a:solidFill>
              <a:srgbClr val="FF0000">
                <a:alpha val="25098"/>
              </a:srgbClr>
            </a:solidFill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5" name="Parallelogramm 17">
              <a:extLst>
                <a:ext uri="{FF2B5EF4-FFF2-40B4-BE49-F238E27FC236}">
                  <a16:creationId xmlns:a16="http://schemas.microsoft.com/office/drawing/2014/main" id="{B6FFF46C-A28C-4F1A-BC65-5311A9FF875A}"/>
                </a:ext>
              </a:extLst>
            </p:cNvPr>
            <p:cNvSpPr/>
            <p:nvPr/>
          </p:nvSpPr>
          <p:spPr>
            <a:xfrm>
              <a:off x="6185913" y="2338578"/>
              <a:ext cx="2795298" cy="476263"/>
            </a:xfrm>
            <a:custGeom>
              <a:avLst/>
              <a:gdLst>
                <a:gd name="connsiteX0" fmla="*/ 0 w 1337022"/>
                <a:gd name="connsiteY0" fmla="*/ 907031 h 907031"/>
                <a:gd name="connsiteX1" fmla="*/ 226758 w 1337022"/>
                <a:gd name="connsiteY1" fmla="*/ 0 h 907031"/>
                <a:gd name="connsiteX2" fmla="*/ 1337022 w 1337022"/>
                <a:gd name="connsiteY2" fmla="*/ 0 h 907031"/>
                <a:gd name="connsiteX3" fmla="*/ 1110264 w 1337022"/>
                <a:gd name="connsiteY3" fmla="*/ 907031 h 907031"/>
                <a:gd name="connsiteX4" fmla="*/ 0 w 1337022"/>
                <a:gd name="connsiteY4" fmla="*/ 907031 h 907031"/>
                <a:gd name="connsiteX0" fmla="*/ 0 w 1337022"/>
                <a:gd name="connsiteY0" fmla="*/ 907031 h 907031"/>
                <a:gd name="connsiteX1" fmla="*/ 537961 w 1337022"/>
                <a:gd name="connsiteY1" fmla="*/ 226679 h 907031"/>
                <a:gd name="connsiteX2" fmla="*/ 1337022 w 1337022"/>
                <a:gd name="connsiteY2" fmla="*/ 0 h 907031"/>
                <a:gd name="connsiteX3" fmla="*/ 1110264 w 1337022"/>
                <a:gd name="connsiteY3" fmla="*/ 907031 h 907031"/>
                <a:gd name="connsiteX4" fmla="*/ 0 w 1337022"/>
                <a:gd name="connsiteY4" fmla="*/ 907031 h 907031"/>
                <a:gd name="connsiteX0" fmla="*/ 0 w 5390349"/>
                <a:gd name="connsiteY0" fmla="*/ 1210550 h 1210550"/>
                <a:gd name="connsiteX1" fmla="*/ 537961 w 5390349"/>
                <a:gd name="connsiteY1" fmla="*/ 530198 h 1210550"/>
                <a:gd name="connsiteX2" fmla="*/ 5390349 w 5390349"/>
                <a:gd name="connsiteY2" fmla="*/ 0 h 1210550"/>
                <a:gd name="connsiteX3" fmla="*/ 1110264 w 5390349"/>
                <a:gd name="connsiteY3" fmla="*/ 1210550 h 1210550"/>
                <a:gd name="connsiteX4" fmla="*/ 0 w 5390349"/>
                <a:gd name="connsiteY4" fmla="*/ 1210550 h 1210550"/>
                <a:gd name="connsiteX0" fmla="*/ 0 w 5390349"/>
                <a:gd name="connsiteY0" fmla="*/ 1210550 h 1210550"/>
                <a:gd name="connsiteX1" fmla="*/ 537961 w 5390349"/>
                <a:gd name="connsiteY1" fmla="*/ 530198 h 1210550"/>
                <a:gd name="connsiteX2" fmla="*/ 5390349 w 5390349"/>
                <a:gd name="connsiteY2" fmla="*/ 0 h 1210550"/>
                <a:gd name="connsiteX3" fmla="*/ 4541185 w 5390349"/>
                <a:gd name="connsiteY3" fmla="*/ 757192 h 1210550"/>
                <a:gd name="connsiteX4" fmla="*/ 0 w 5390349"/>
                <a:gd name="connsiteY4" fmla="*/ 1210550 h 1210550"/>
                <a:gd name="connsiteX0" fmla="*/ 0 w 5390349"/>
                <a:gd name="connsiteY0" fmla="*/ 1210550 h 1210550"/>
                <a:gd name="connsiteX1" fmla="*/ 3089060 w 5390349"/>
                <a:gd name="connsiteY1" fmla="*/ 15368 h 1210550"/>
                <a:gd name="connsiteX2" fmla="*/ 5390349 w 5390349"/>
                <a:gd name="connsiteY2" fmla="*/ 0 h 1210550"/>
                <a:gd name="connsiteX3" fmla="*/ 4541185 w 5390349"/>
                <a:gd name="connsiteY3" fmla="*/ 757192 h 1210550"/>
                <a:gd name="connsiteX4" fmla="*/ 0 w 5390349"/>
                <a:gd name="connsiteY4" fmla="*/ 1210550 h 1210550"/>
                <a:gd name="connsiteX0" fmla="*/ 0 w 3023667"/>
                <a:gd name="connsiteY0" fmla="*/ 661142 h 757192"/>
                <a:gd name="connsiteX1" fmla="*/ 722378 w 3023667"/>
                <a:gd name="connsiteY1" fmla="*/ 15368 h 757192"/>
                <a:gd name="connsiteX2" fmla="*/ 3023667 w 3023667"/>
                <a:gd name="connsiteY2" fmla="*/ 0 h 757192"/>
                <a:gd name="connsiteX3" fmla="*/ 2174503 w 3023667"/>
                <a:gd name="connsiteY3" fmla="*/ 757192 h 757192"/>
                <a:gd name="connsiteX4" fmla="*/ 0 w 3023667"/>
                <a:gd name="connsiteY4" fmla="*/ 661142 h 757192"/>
                <a:gd name="connsiteX0" fmla="*/ 0 w 3115875"/>
                <a:gd name="connsiteY0" fmla="*/ 749508 h 757192"/>
                <a:gd name="connsiteX1" fmla="*/ 814586 w 3115875"/>
                <a:gd name="connsiteY1" fmla="*/ 15368 h 757192"/>
                <a:gd name="connsiteX2" fmla="*/ 3115875 w 3115875"/>
                <a:gd name="connsiteY2" fmla="*/ 0 h 757192"/>
                <a:gd name="connsiteX3" fmla="*/ 2266711 w 3115875"/>
                <a:gd name="connsiteY3" fmla="*/ 757192 h 757192"/>
                <a:gd name="connsiteX4" fmla="*/ 0 w 3115875"/>
                <a:gd name="connsiteY4" fmla="*/ 749508 h 757192"/>
                <a:gd name="connsiteX0" fmla="*/ 0 w 3115875"/>
                <a:gd name="connsiteY0" fmla="*/ 749508 h 757192"/>
                <a:gd name="connsiteX1" fmla="*/ 818428 w 3115875"/>
                <a:gd name="connsiteY1" fmla="*/ 0 h 757192"/>
                <a:gd name="connsiteX2" fmla="*/ 3115875 w 3115875"/>
                <a:gd name="connsiteY2" fmla="*/ 0 h 757192"/>
                <a:gd name="connsiteX3" fmla="*/ 2266711 w 3115875"/>
                <a:gd name="connsiteY3" fmla="*/ 757192 h 757192"/>
                <a:gd name="connsiteX4" fmla="*/ 0 w 3115875"/>
                <a:gd name="connsiteY4" fmla="*/ 749508 h 757192"/>
                <a:gd name="connsiteX0" fmla="*/ 0 w 3112033"/>
                <a:gd name="connsiteY0" fmla="*/ 761034 h 768718"/>
                <a:gd name="connsiteX1" fmla="*/ 818428 w 3112033"/>
                <a:gd name="connsiteY1" fmla="*/ 11526 h 768718"/>
                <a:gd name="connsiteX2" fmla="*/ 3112033 w 3112033"/>
                <a:gd name="connsiteY2" fmla="*/ 0 h 768718"/>
                <a:gd name="connsiteX3" fmla="*/ 2266711 w 3112033"/>
                <a:gd name="connsiteY3" fmla="*/ 768718 h 768718"/>
                <a:gd name="connsiteX4" fmla="*/ 0 w 3112033"/>
                <a:gd name="connsiteY4" fmla="*/ 761034 h 768718"/>
                <a:gd name="connsiteX0" fmla="*/ 0 w 3112033"/>
                <a:gd name="connsiteY0" fmla="*/ 761034 h 768718"/>
                <a:gd name="connsiteX1" fmla="*/ 518218 w 3112033"/>
                <a:gd name="connsiteY1" fmla="*/ 306227 h 768718"/>
                <a:gd name="connsiteX2" fmla="*/ 3112033 w 3112033"/>
                <a:gd name="connsiteY2" fmla="*/ 0 h 768718"/>
                <a:gd name="connsiteX3" fmla="*/ 2266711 w 3112033"/>
                <a:gd name="connsiteY3" fmla="*/ 768718 h 768718"/>
                <a:gd name="connsiteX4" fmla="*/ 0 w 3112033"/>
                <a:gd name="connsiteY4" fmla="*/ 761034 h 768718"/>
                <a:gd name="connsiteX0" fmla="*/ 0 w 2795298"/>
                <a:gd name="connsiteY0" fmla="*/ 455315 h 462999"/>
                <a:gd name="connsiteX1" fmla="*/ 518218 w 2795298"/>
                <a:gd name="connsiteY1" fmla="*/ 508 h 462999"/>
                <a:gd name="connsiteX2" fmla="*/ 2795298 w 2795298"/>
                <a:gd name="connsiteY2" fmla="*/ 0 h 462999"/>
                <a:gd name="connsiteX3" fmla="*/ 2266711 w 2795298"/>
                <a:gd name="connsiteY3" fmla="*/ 462999 h 462999"/>
                <a:gd name="connsiteX4" fmla="*/ 0 w 2795298"/>
                <a:gd name="connsiteY4" fmla="*/ 455315 h 462999"/>
                <a:gd name="connsiteX0" fmla="*/ 0 w 2795298"/>
                <a:gd name="connsiteY0" fmla="*/ 460316 h 468000"/>
                <a:gd name="connsiteX1" fmla="*/ 518218 w 2795298"/>
                <a:gd name="connsiteY1" fmla="*/ 0 h 468000"/>
                <a:gd name="connsiteX2" fmla="*/ 2795298 w 2795298"/>
                <a:gd name="connsiteY2" fmla="*/ 5001 h 468000"/>
                <a:gd name="connsiteX3" fmla="*/ 2266711 w 2795298"/>
                <a:gd name="connsiteY3" fmla="*/ 468000 h 468000"/>
                <a:gd name="connsiteX4" fmla="*/ 0 w 2795298"/>
                <a:gd name="connsiteY4" fmla="*/ 460316 h 468000"/>
                <a:gd name="connsiteX0" fmla="*/ 0 w 2795298"/>
                <a:gd name="connsiteY0" fmla="*/ 460316 h 468000"/>
                <a:gd name="connsiteX1" fmla="*/ 518218 w 2795298"/>
                <a:gd name="connsiteY1" fmla="*/ 0 h 468000"/>
                <a:gd name="connsiteX2" fmla="*/ 2795298 w 2795298"/>
                <a:gd name="connsiteY2" fmla="*/ 2246 h 468000"/>
                <a:gd name="connsiteX3" fmla="*/ 2266711 w 2795298"/>
                <a:gd name="connsiteY3" fmla="*/ 468000 h 468000"/>
                <a:gd name="connsiteX4" fmla="*/ 0 w 2795298"/>
                <a:gd name="connsiteY4" fmla="*/ 460316 h 468000"/>
                <a:gd name="connsiteX0" fmla="*/ 0 w 2789789"/>
                <a:gd name="connsiteY0" fmla="*/ 465825 h 468000"/>
                <a:gd name="connsiteX1" fmla="*/ 512709 w 2789789"/>
                <a:gd name="connsiteY1" fmla="*/ 0 h 468000"/>
                <a:gd name="connsiteX2" fmla="*/ 2789789 w 2789789"/>
                <a:gd name="connsiteY2" fmla="*/ 2246 h 468000"/>
                <a:gd name="connsiteX3" fmla="*/ 2261202 w 2789789"/>
                <a:gd name="connsiteY3" fmla="*/ 468000 h 468000"/>
                <a:gd name="connsiteX4" fmla="*/ 0 w 2789789"/>
                <a:gd name="connsiteY4" fmla="*/ 465825 h 468000"/>
                <a:gd name="connsiteX0" fmla="*/ 0 w 2789789"/>
                <a:gd name="connsiteY0" fmla="*/ 465825 h 498297"/>
                <a:gd name="connsiteX1" fmla="*/ 512709 w 2789789"/>
                <a:gd name="connsiteY1" fmla="*/ 0 h 498297"/>
                <a:gd name="connsiteX2" fmla="*/ 2789789 w 2789789"/>
                <a:gd name="connsiteY2" fmla="*/ 2246 h 498297"/>
                <a:gd name="connsiteX3" fmla="*/ 2283236 w 2789789"/>
                <a:gd name="connsiteY3" fmla="*/ 498297 h 498297"/>
                <a:gd name="connsiteX4" fmla="*/ 0 w 2789789"/>
                <a:gd name="connsiteY4" fmla="*/ 465825 h 498297"/>
                <a:gd name="connsiteX0" fmla="*/ 0 w 2789789"/>
                <a:gd name="connsiteY0" fmla="*/ 465825 h 476263"/>
                <a:gd name="connsiteX1" fmla="*/ 512709 w 2789789"/>
                <a:gd name="connsiteY1" fmla="*/ 0 h 476263"/>
                <a:gd name="connsiteX2" fmla="*/ 2789789 w 2789789"/>
                <a:gd name="connsiteY2" fmla="*/ 2246 h 476263"/>
                <a:gd name="connsiteX3" fmla="*/ 2277727 w 2789789"/>
                <a:gd name="connsiteY3" fmla="*/ 476263 h 476263"/>
                <a:gd name="connsiteX4" fmla="*/ 0 w 2789789"/>
                <a:gd name="connsiteY4" fmla="*/ 465825 h 476263"/>
                <a:gd name="connsiteX0" fmla="*/ 0 w 2795298"/>
                <a:gd name="connsiteY0" fmla="*/ 471333 h 476263"/>
                <a:gd name="connsiteX1" fmla="*/ 518218 w 2795298"/>
                <a:gd name="connsiteY1" fmla="*/ 0 h 476263"/>
                <a:gd name="connsiteX2" fmla="*/ 2795298 w 2795298"/>
                <a:gd name="connsiteY2" fmla="*/ 2246 h 476263"/>
                <a:gd name="connsiteX3" fmla="*/ 2283236 w 2795298"/>
                <a:gd name="connsiteY3" fmla="*/ 476263 h 476263"/>
                <a:gd name="connsiteX4" fmla="*/ 0 w 2795298"/>
                <a:gd name="connsiteY4" fmla="*/ 471333 h 4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5298" h="476263">
                  <a:moveTo>
                    <a:pt x="0" y="471333"/>
                  </a:moveTo>
                  <a:lnTo>
                    <a:pt x="518218" y="0"/>
                  </a:lnTo>
                  <a:lnTo>
                    <a:pt x="2795298" y="2246"/>
                  </a:lnTo>
                  <a:lnTo>
                    <a:pt x="2283236" y="476263"/>
                  </a:lnTo>
                  <a:lnTo>
                    <a:pt x="0" y="471333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7" name="Parallelogramm 18">
              <a:extLst>
                <a:ext uri="{FF2B5EF4-FFF2-40B4-BE49-F238E27FC236}">
                  <a16:creationId xmlns:a16="http://schemas.microsoft.com/office/drawing/2014/main" id="{5B1B68BD-2198-49B2-92BF-272E9533B4C0}"/>
                </a:ext>
              </a:extLst>
            </p:cNvPr>
            <p:cNvSpPr/>
            <p:nvPr/>
          </p:nvSpPr>
          <p:spPr>
            <a:xfrm>
              <a:off x="8466711" y="2344967"/>
              <a:ext cx="524652" cy="1425403"/>
            </a:xfrm>
            <a:custGeom>
              <a:avLst/>
              <a:gdLst>
                <a:gd name="connsiteX0" fmla="*/ 0 w 925388"/>
                <a:gd name="connsiteY0" fmla="*/ 1222076 h 1222076"/>
                <a:gd name="connsiteX1" fmla="*/ 231347 w 925388"/>
                <a:gd name="connsiteY1" fmla="*/ 0 h 1222076"/>
                <a:gd name="connsiteX2" fmla="*/ 925388 w 925388"/>
                <a:gd name="connsiteY2" fmla="*/ 0 h 1222076"/>
                <a:gd name="connsiteX3" fmla="*/ 694041 w 925388"/>
                <a:gd name="connsiteY3" fmla="*/ 1222076 h 1222076"/>
                <a:gd name="connsiteX4" fmla="*/ 0 w 925388"/>
                <a:gd name="connsiteY4" fmla="*/ 1222076 h 1222076"/>
                <a:gd name="connsiteX0" fmla="*/ 37594 w 962982"/>
                <a:gd name="connsiteY0" fmla="*/ 1222076 h 1222076"/>
                <a:gd name="connsiteX1" fmla="*/ 0 w 962982"/>
                <a:gd name="connsiteY1" fmla="*/ 776087 h 1222076"/>
                <a:gd name="connsiteX2" fmla="*/ 962982 w 962982"/>
                <a:gd name="connsiteY2" fmla="*/ 0 h 1222076"/>
                <a:gd name="connsiteX3" fmla="*/ 731635 w 962982"/>
                <a:gd name="connsiteY3" fmla="*/ 1222076 h 1222076"/>
                <a:gd name="connsiteX4" fmla="*/ 37594 w 962982"/>
                <a:gd name="connsiteY4" fmla="*/ 1222076 h 1222076"/>
                <a:gd name="connsiteX0" fmla="*/ 0 w 967650"/>
                <a:gd name="connsiteY0" fmla="*/ 1371915 h 1371915"/>
                <a:gd name="connsiteX1" fmla="*/ 4668 w 967650"/>
                <a:gd name="connsiteY1" fmla="*/ 776087 h 1371915"/>
                <a:gd name="connsiteX2" fmla="*/ 967650 w 967650"/>
                <a:gd name="connsiteY2" fmla="*/ 0 h 1371915"/>
                <a:gd name="connsiteX3" fmla="*/ 736303 w 967650"/>
                <a:gd name="connsiteY3" fmla="*/ 1222076 h 1371915"/>
                <a:gd name="connsiteX4" fmla="*/ 0 w 967650"/>
                <a:gd name="connsiteY4" fmla="*/ 1371915 h 1371915"/>
                <a:gd name="connsiteX0" fmla="*/ 0 w 856231"/>
                <a:gd name="connsiteY0" fmla="*/ 1360389 h 1360389"/>
                <a:gd name="connsiteX1" fmla="*/ 4668 w 856231"/>
                <a:gd name="connsiteY1" fmla="*/ 764561 h 1360389"/>
                <a:gd name="connsiteX2" fmla="*/ 856231 w 856231"/>
                <a:gd name="connsiteY2" fmla="*/ 0 h 1360389"/>
                <a:gd name="connsiteX3" fmla="*/ 736303 w 856231"/>
                <a:gd name="connsiteY3" fmla="*/ 1210550 h 1360389"/>
                <a:gd name="connsiteX4" fmla="*/ 0 w 856231"/>
                <a:gd name="connsiteY4" fmla="*/ 1360389 h 1360389"/>
                <a:gd name="connsiteX0" fmla="*/ 0 w 856231"/>
                <a:gd name="connsiteY0" fmla="*/ 1360389 h 1360389"/>
                <a:gd name="connsiteX1" fmla="*/ 4668 w 856231"/>
                <a:gd name="connsiteY1" fmla="*/ 764561 h 1360389"/>
                <a:gd name="connsiteX2" fmla="*/ 856231 w 856231"/>
                <a:gd name="connsiteY2" fmla="*/ 0 h 1360389"/>
                <a:gd name="connsiteX3" fmla="*/ 851563 w 856231"/>
                <a:gd name="connsiteY3" fmla="*/ 595828 h 1360389"/>
                <a:gd name="connsiteX4" fmla="*/ 0 w 856231"/>
                <a:gd name="connsiteY4" fmla="*/ 1360389 h 1360389"/>
                <a:gd name="connsiteX0" fmla="*/ 18384 w 851563"/>
                <a:gd name="connsiteY0" fmla="*/ 1364231 h 1364231"/>
                <a:gd name="connsiteX1" fmla="*/ 0 w 851563"/>
                <a:gd name="connsiteY1" fmla="*/ 764561 h 1364231"/>
                <a:gd name="connsiteX2" fmla="*/ 851563 w 851563"/>
                <a:gd name="connsiteY2" fmla="*/ 0 h 1364231"/>
                <a:gd name="connsiteX3" fmla="*/ 846895 w 851563"/>
                <a:gd name="connsiteY3" fmla="*/ 595828 h 1364231"/>
                <a:gd name="connsiteX4" fmla="*/ 18384 w 851563"/>
                <a:gd name="connsiteY4" fmla="*/ 1364231 h 1364231"/>
                <a:gd name="connsiteX0" fmla="*/ 14542 w 851563"/>
                <a:gd name="connsiteY0" fmla="*/ 1356547 h 1356547"/>
                <a:gd name="connsiteX1" fmla="*/ 0 w 851563"/>
                <a:gd name="connsiteY1" fmla="*/ 764561 h 1356547"/>
                <a:gd name="connsiteX2" fmla="*/ 851563 w 851563"/>
                <a:gd name="connsiteY2" fmla="*/ 0 h 1356547"/>
                <a:gd name="connsiteX3" fmla="*/ 846895 w 851563"/>
                <a:gd name="connsiteY3" fmla="*/ 595828 h 1356547"/>
                <a:gd name="connsiteX4" fmla="*/ 14542 w 851563"/>
                <a:gd name="connsiteY4" fmla="*/ 1356547 h 1356547"/>
                <a:gd name="connsiteX0" fmla="*/ 11788 w 848809"/>
                <a:gd name="connsiteY0" fmla="*/ 1356547 h 1356547"/>
                <a:gd name="connsiteX1" fmla="*/ 0 w 848809"/>
                <a:gd name="connsiteY1" fmla="*/ 378971 h 1356547"/>
                <a:gd name="connsiteX2" fmla="*/ 848809 w 848809"/>
                <a:gd name="connsiteY2" fmla="*/ 0 h 1356547"/>
                <a:gd name="connsiteX3" fmla="*/ 844141 w 848809"/>
                <a:gd name="connsiteY3" fmla="*/ 595828 h 1356547"/>
                <a:gd name="connsiteX4" fmla="*/ 11788 w 848809"/>
                <a:gd name="connsiteY4" fmla="*/ 1356547 h 1356547"/>
                <a:gd name="connsiteX0" fmla="*/ 11788 w 844141"/>
                <a:gd name="connsiteY0" fmla="*/ 1433665 h 1433665"/>
                <a:gd name="connsiteX1" fmla="*/ 0 w 844141"/>
                <a:gd name="connsiteY1" fmla="*/ 456089 h 1433665"/>
                <a:gd name="connsiteX2" fmla="*/ 512794 w 844141"/>
                <a:gd name="connsiteY2" fmla="*/ 0 h 1433665"/>
                <a:gd name="connsiteX3" fmla="*/ 844141 w 844141"/>
                <a:gd name="connsiteY3" fmla="*/ 672946 h 1433665"/>
                <a:gd name="connsiteX4" fmla="*/ 11788 w 844141"/>
                <a:gd name="connsiteY4" fmla="*/ 1433665 h 1433665"/>
                <a:gd name="connsiteX0" fmla="*/ 11788 w 524652"/>
                <a:gd name="connsiteY0" fmla="*/ 1433665 h 1433665"/>
                <a:gd name="connsiteX1" fmla="*/ 0 w 524652"/>
                <a:gd name="connsiteY1" fmla="*/ 456089 h 1433665"/>
                <a:gd name="connsiteX2" fmla="*/ 512794 w 524652"/>
                <a:gd name="connsiteY2" fmla="*/ 0 h 1433665"/>
                <a:gd name="connsiteX3" fmla="*/ 524652 w 524652"/>
                <a:gd name="connsiteY3" fmla="*/ 964893 h 1433665"/>
                <a:gd name="connsiteX4" fmla="*/ 11788 w 524652"/>
                <a:gd name="connsiteY4" fmla="*/ 1433665 h 1433665"/>
                <a:gd name="connsiteX0" fmla="*/ 6280 w 524652"/>
                <a:gd name="connsiteY0" fmla="*/ 1425403 h 1425403"/>
                <a:gd name="connsiteX1" fmla="*/ 0 w 524652"/>
                <a:gd name="connsiteY1" fmla="*/ 456089 h 1425403"/>
                <a:gd name="connsiteX2" fmla="*/ 512794 w 524652"/>
                <a:gd name="connsiteY2" fmla="*/ 0 h 1425403"/>
                <a:gd name="connsiteX3" fmla="*/ 524652 w 524652"/>
                <a:gd name="connsiteY3" fmla="*/ 964893 h 1425403"/>
                <a:gd name="connsiteX4" fmla="*/ 6280 w 524652"/>
                <a:gd name="connsiteY4" fmla="*/ 1425403 h 142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4652" h="1425403">
                  <a:moveTo>
                    <a:pt x="6280" y="1425403"/>
                  </a:moveTo>
                  <a:cubicBezTo>
                    <a:pt x="4187" y="1102298"/>
                    <a:pt x="2093" y="779194"/>
                    <a:pt x="0" y="456089"/>
                  </a:cubicBezTo>
                  <a:lnTo>
                    <a:pt x="512794" y="0"/>
                  </a:lnTo>
                  <a:lnTo>
                    <a:pt x="524652" y="964893"/>
                  </a:lnTo>
                  <a:lnTo>
                    <a:pt x="6280" y="1425403"/>
                  </a:lnTo>
                  <a:close/>
                </a:path>
              </a:pathLst>
            </a:custGeom>
            <a:solidFill>
              <a:srgbClr val="FF0000">
                <a:alpha val="25098"/>
              </a:srgbClr>
            </a:solidFill>
            <a:ln w="127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32A959BF-9F61-42BB-BCD9-21948739242A}"/>
              </a:ext>
            </a:extLst>
          </p:cNvPr>
          <p:cNvGrpSpPr/>
          <p:nvPr/>
        </p:nvGrpSpPr>
        <p:grpSpPr>
          <a:xfrm>
            <a:off x="9603334" y="1194895"/>
            <a:ext cx="1528190" cy="2234105"/>
            <a:chOff x="7295109" y="1194895"/>
            <a:chExt cx="1528190" cy="2234105"/>
          </a:xfrm>
        </p:grpSpPr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2F124AED-3689-48D8-B39B-24754527378E}"/>
                </a:ext>
              </a:extLst>
            </p:cNvPr>
            <p:cNvSpPr/>
            <p:nvPr/>
          </p:nvSpPr>
          <p:spPr>
            <a:xfrm>
              <a:off x="7295109" y="2670536"/>
              <a:ext cx="1525041" cy="758464"/>
            </a:xfrm>
            <a:prstGeom prst="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17CDDAAC-3B1F-451E-86FB-E71B7D6C2C4B}"/>
                </a:ext>
              </a:extLst>
            </p:cNvPr>
            <p:cNvSpPr/>
            <p:nvPr/>
          </p:nvSpPr>
          <p:spPr>
            <a:xfrm>
              <a:off x="7298258" y="1194895"/>
              <a:ext cx="1525041" cy="2234105"/>
            </a:xfrm>
            <a:prstGeom prst="rect">
              <a:avLst/>
            </a:prstGeom>
            <a:noFill/>
            <a:ln>
              <a:solidFill>
                <a:srgbClr val="0053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6" name="Gerade Verbindung mit Pfeil 85">
              <a:extLst>
                <a:ext uri="{FF2B5EF4-FFF2-40B4-BE49-F238E27FC236}">
                  <a16:creationId xmlns:a16="http://schemas.microsoft.com/office/drawing/2014/main" id="{BDF83D42-50B9-4F84-A2F0-2EABAD849B1A}"/>
                </a:ext>
              </a:extLst>
            </p:cNvPr>
            <p:cNvCxnSpPr>
              <a:stCxn id="82" idx="0"/>
              <a:endCxn id="79" idx="0"/>
            </p:cNvCxnSpPr>
            <p:nvPr/>
          </p:nvCxnSpPr>
          <p:spPr>
            <a:xfrm flipV="1">
              <a:off x="8057630" y="1194895"/>
              <a:ext cx="3149" cy="1475641"/>
            </a:xfrm>
            <a:prstGeom prst="straightConnector1">
              <a:avLst/>
            </a:prstGeom>
            <a:ln>
              <a:solidFill>
                <a:srgbClr val="00539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A872AF07-4620-450C-BA95-D66C9DC303BC}"/>
              </a:ext>
            </a:extLst>
          </p:cNvPr>
          <p:cNvGrpSpPr/>
          <p:nvPr/>
        </p:nvGrpSpPr>
        <p:grpSpPr>
          <a:xfrm>
            <a:off x="7377701" y="1193865"/>
            <a:ext cx="1525041" cy="2234105"/>
            <a:chOff x="9412834" y="1202295"/>
            <a:chExt cx="1525041" cy="2234105"/>
          </a:xfrm>
        </p:grpSpPr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D9C0F979-76D3-4FB3-8361-E6107E5BE5D1}"/>
                </a:ext>
              </a:extLst>
            </p:cNvPr>
            <p:cNvSpPr/>
            <p:nvPr/>
          </p:nvSpPr>
          <p:spPr>
            <a:xfrm rot="5400000">
              <a:off x="9033601" y="2291304"/>
              <a:ext cx="1525041" cy="758464"/>
            </a:xfrm>
            <a:prstGeom prst="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FF59D4A6-8211-4FF2-AABF-DA980EABD705}"/>
                </a:ext>
              </a:extLst>
            </p:cNvPr>
            <p:cNvSpPr/>
            <p:nvPr/>
          </p:nvSpPr>
          <p:spPr>
            <a:xfrm>
              <a:off x="9412834" y="1202295"/>
              <a:ext cx="1525041" cy="2234105"/>
            </a:xfrm>
            <a:prstGeom prst="rect">
              <a:avLst/>
            </a:prstGeom>
            <a:noFill/>
            <a:ln>
              <a:solidFill>
                <a:srgbClr val="0053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7" name="Gerade Verbindung mit Pfeil 86">
              <a:extLst>
                <a:ext uri="{FF2B5EF4-FFF2-40B4-BE49-F238E27FC236}">
                  <a16:creationId xmlns:a16="http://schemas.microsoft.com/office/drawing/2014/main" id="{57CA27D0-75C4-49A0-89BA-6AE609071ED0}"/>
                </a:ext>
              </a:extLst>
            </p:cNvPr>
            <p:cNvCxnSpPr>
              <a:cxnSpLocks/>
              <a:stCxn id="84" idx="1"/>
            </p:cNvCxnSpPr>
            <p:nvPr/>
          </p:nvCxnSpPr>
          <p:spPr>
            <a:xfrm flipV="1">
              <a:off x="9796122" y="1219598"/>
              <a:ext cx="0" cy="688418"/>
            </a:xfrm>
            <a:prstGeom prst="straightConnector1">
              <a:avLst/>
            </a:prstGeom>
            <a:ln>
              <a:solidFill>
                <a:srgbClr val="00539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mit Pfeil 88">
              <a:extLst>
                <a:ext uri="{FF2B5EF4-FFF2-40B4-BE49-F238E27FC236}">
                  <a16:creationId xmlns:a16="http://schemas.microsoft.com/office/drawing/2014/main" id="{44F90AE5-82FC-4374-93D4-4624BFDE95BA}"/>
                </a:ext>
              </a:extLst>
            </p:cNvPr>
            <p:cNvCxnSpPr>
              <a:cxnSpLocks/>
              <a:endCxn id="84" idx="0"/>
            </p:cNvCxnSpPr>
            <p:nvPr/>
          </p:nvCxnSpPr>
          <p:spPr>
            <a:xfrm flipH="1">
              <a:off x="10175354" y="2670537"/>
              <a:ext cx="762521" cy="0"/>
            </a:xfrm>
            <a:prstGeom prst="straightConnector1">
              <a:avLst/>
            </a:prstGeom>
            <a:ln>
              <a:solidFill>
                <a:srgbClr val="00539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feld 94">
            <a:extLst>
              <a:ext uri="{FF2B5EF4-FFF2-40B4-BE49-F238E27FC236}">
                <a16:creationId xmlns:a16="http://schemas.microsoft.com/office/drawing/2014/main" id="{E93CE4B5-CAA8-469D-9DEA-12193F27D757}"/>
              </a:ext>
            </a:extLst>
          </p:cNvPr>
          <p:cNvSpPr txBox="1"/>
          <p:nvPr/>
        </p:nvSpPr>
        <p:spPr>
          <a:xfrm>
            <a:off x="263525" y="5881542"/>
            <a:ext cx="8657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Images </a:t>
            </a:r>
            <a:r>
              <a:rPr lang="de-DE" sz="600" dirty="0" err="1"/>
              <a:t>inspired</a:t>
            </a:r>
            <a:r>
              <a:rPr lang="de-DE" sz="600" dirty="0"/>
              <a:t> </a:t>
            </a:r>
            <a:r>
              <a:rPr lang="de-DE" sz="600" dirty="0" err="1"/>
              <a:t>by</a:t>
            </a:r>
            <a:r>
              <a:rPr lang="de-DE" sz="600" dirty="0"/>
              <a:t>: „</a:t>
            </a:r>
            <a:r>
              <a:rPr lang="en-US" sz="600" dirty="0"/>
              <a:t>A genetic algorithm for the three-dimensional bin packing </a:t>
            </a:r>
            <a:r>
              <a:rPr lang="de-DE" sz="600" dirty="0" err="1"/>
              <a:t>problem</a:t>
            </a:r>
            <a:r>
              <a:rPr lang="de-DE" sz="600" dirty="0"/>
              <a:t> </a:t>
            </a:r>
            <a:r>
              <a:rPr lang="de-DE" sz="600" dirty="0" err="1"/>
              <a:t>with</a:t>
            </a:r>
            <a:r>
              <a:rPr lang="de-DE" sz="600" dirty="0"/>
              <a:t> </a:t>
            </a:r>
            <a:r>
              <a:rPr lang="de-DE" sz="600" dirty="0" err="1"/>
              <a:t>heterogeneous</a:t>
            </a:r>
            <a:r>
              <a:rPr lang="de-DE" sz="600" dirty="0"/>
              <a:t> </a:t>
            </a:r>
            <a:r>
              <a:rPr lang="de-DE" sz="600" dirty="0" err="1"/>
              <a:t>bins</a:t>
            </a:r>
            <a:r>
              <a:rPr lang="de-DE" sz="600" dirty="0"/>
              <a:t>“. Li et al. 2014. </a:t>
            </a:r>
            <a:r>
              <a:rPr lang="en-US" sz="600" dirty="0"/>
              <a:t>Proceedings of the 2014 Industrial and Systems Engineering Research Conference.</a:t>
            </a:r>
            <a:endParaRPr lang="de-DE" sz="600" dirty="0"/>
          </a:p>
        </p:txBody>
      </p: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C367016-C4CC-49A7-A45C-99C8E56B8370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D638EBD-D483-48AC-A754-172D30654842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0AEC8833-E48C-49A1-903A-F58738AF9A93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9E583CF1-8EF3-444E-9E5B-98FA2A0F1627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FB88539E-CA2C-4D13-9CF6-7A7CAD425D93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79078D57-655C-4386-AA6D-E65F25A4DD30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73E0EC15-0B4B-45BE-A364-A5A33D3A9666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9B3EFDE7-6D9D-45A6-A248-DD3BD4308D95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79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2CE315-42B0-45F8-AB88-38EF20EA8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>
                <a:ea typeface="Microsoft JhengHei"/>
              </a:rPr>
              <a:t>Genetic Approach: Objectives</a:t>
            </a:r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1283A0-4E7D-4C10-9BA9-D9E2A38C305B}"/>
              </a:ext>
            </a:extLst>
          </p:cNvPr>
          <p:cNvGrpSpPr/>
          <p:nvPr/>
        </p:nvGrpSpPr>
        <p:grpSpPr>
          <a:xfrm>
            <a:off x="1636528" y="1598550"/>
            <a:ext cx="2559600" cy="1545482"/>
            <a:chOff x="6148764" y="2864815"/>
            <a:chExt cx="2559600" cy="1545482"/>
          </a:xfrm>
        </p:grpSpPr>
        <p:sp>
          <p:nvSpPr>
            <p:cNvPr id="16" name="Rechteck 4">
              <a:extLst>
                <a:ext uri="{FF2B5EF4-FFF2-40B4-BE49-F238E27FC236}">
                  <a16:creationId xmlns:a16="http://schemas.microsoft.com/office/drawing/2014/main" id="{D0E7BC5C-B828-48F2-8E33-CF8FD0DE907E}"/>
                </a:ext>
              </a:extLst>
            </p:cNvPr>
            <p:cNvSpPr/>
            <p:nvPr/>
          </p:nvSpPr>
          <p:spPr>
            <a:xfrm>
              <a:off x="6148764" y="2864815"/>
              <a:ext cx="2559600" cy="575113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ea typeface="Microsoft JhengHei"/>
                </a:rPr>
                <a:t>Costs</a:t>
              </a:r>
            </a:p>
          </p:txBody>
        </p:sp>
        <p:sp>
          <p:nvSpPr>
            <p:cNvPr id="17" name="Rechteck 6">
              <a:extLst>
                <a:ext uri="{FF2B5EF4-FFF2-40B4-BE49-F238E27FC236}">
                  <a16:creationId xmlns:a16="http://schemas.microsoft.com/office/drawing/2014/main" id="{7DBE6246-F824-4B00-9532-5CFCCA439705}"/>
                </a:ext>
              </a:extLst>
            </p:cNvPr>
            <p:cNvSpPr/>
            <p:nvPr/>
          </p:nvSpPr>
          <p:spPr>
            <a:xfrm>
              <a:off x="6154351" y="3443760"/>
              <a:ext cx="2546003" cy="9665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Business pricing models </a:t>
              </a:r>
              <a:endParaRPr lang="en-US" dirty="0">
                <a:solidFill>
                  <a:schemeClr val="tx1"/>
                </a:solidFill>
                <a:ea typeface="Microsoft JhengHei"/>
              </a:endParaRPr>
            </a:p>
            <a:p>
              <a:pPr marL="285750" indent="-285750">
                <a:buClr>
                  <a:srgbClr val="0090A7"/>
                </a:buClr>
                <a:buFont typeface="Wingdings"/>
                <a:buChar char="§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only available on request</a:t>
              </a:r>
              <a:endParaRPr lang="en-US" dirty="0">
                <a:solidFill>
                  <a:schemeClr val="tx1"/>
                </a:solidFill>
                <a:ea typeface="Microsoft JhengHei"/>
              </a:endParaRPr>
            </a:p>
            <a:p>
              <a:pPr marL="285750" indent="-285750">
                <a:buClr>
                  <a:srgbClr val="0090A7"/>
                </a:buClr>
                <a:buFont typeface="Wingdings"/>
                <a:buChar char="§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highly individual</a:t>
              </a:r>
              <a:endParaRPr lang="en-US" dirty="0">
                <a:solidFill>
                  <a:schemeClr val="tx1"/>
                </a:solidFill>
                <a:ea typeface="Microsoft JhengHei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219459-EBD0-4E16-B8D0-7C431ED58459}"/>
              </a:ext>
            </a:extLst>
          </p:cNvPr>
          <p:cNvGrpSpPr/>
          <p:nvPr/>
        </p:nvGrpSpPr>
        <p:grpSpPr>
          <a:xfrm>
            <a:off x="4692000" y="1598550"/>
            <a:ext cx="2557853" cy="1545482"/>
            <a:chOff x="6148765" y="2864815"/>
            <a:chExt cx="2557853" cy="1545482"/>
          </a:xfrm>
        </p:grpSpPr>
        <p:sp>
          <p:nvSpPr>
            <p:cNvPr id="22" name="Rechteck 4">
              <a:extLst>
                <a:ext uri="{FF2B5EF4-FFF2-40B4-BE49-F238E27FC236}">
                  <a16:creationId xmlns:a16="http://schemas.microsoft.com/office/drawing/2014/main" id="{03B0E413-79D9-442D-80C8-324D92A3AADC}"/>
                </a:ext>
              </a:extLst>
            </p:cNvPr>
            <p:cNvSpPr/>
            <p:nvPr/>
          </p:nvSpPr>
          <p:spPr>
            <a:xfrm>
              <a:off x="6148765" y="2864815"/>
              <a:ext cx="2557853" cy="575113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ea typeface="Microsoft JhengHei"/>
                </a:rPr>
                <a:t>Environmental Impact</a:t>
              </a:r>
            </a:p>
          </p:txBody>
        </p:sp>
        <p:sp>
          <p:nvSpPr>
            <p:cNvPr id="23" name="Rechteck 6">
              <a:extLst>
                <a:ext uri="{FF2B5EF4-FFF2-40B4-BE49-F238E27FC236}">
                  <a16:creationId xmlns:a16="http://schemas.microsoft.com/office/drawing/2014/main" id="{C0FF256E-59F1-45AD-BAE5-8CCF57F1B519}"/>
                </a:ext>
              </a:extLst>
            </p:cNvPr>
            <p:cNvSpPr/>
            <p:nvPr/>
          </p:nvSpPr>
          <p:spPr>
            <a:xfrm>
              <a:off x="6154351" y="3443760"/>
              <a:ext cx="2546003" cy="9665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Clr>
                  <a:srgbClr val="0090A7"/>
                </a:buClr>
                <a:buFont typeface="Wingdings"/>
                <a:buChar char="§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Difficult to measure/quantify </a:t>
              </a:r>
              <a:endParaRPr lang="en-US" dirty="0">
                <a:solidFill>
                  <a:schemeClr val="tx1"/>
                </a:solidFill>
                <a:ea typeface="Microsoft JhengHe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79BBD0B-A8FA-4CBC-9B48-99A4F939B1B3}"/>
              </a:ext>
            </a:extLst>
          </p:cNvPr>
          <p:cNvGrpSpPr/>
          <p:nvPr/>
        </p:nvGrpSpPr>
        <p:grpSpPr>
          <a:xfrm>
            <a:off x="7747470" y="1598550"/>
            <a:ext cx="2563200" cy="1545482"/>
            <a:chOff x="6148764" y="2864815"/>
            <a:chExt cx="2563200" cy="1545482"/>
          </a:xfrm>
        </p:grpSpPr>
        <p:sp>
          <p:nvSpPr>
            <p:cNvPr id="25" name="Rechteck 4">
              <a:extLst>
                <a:ext uri="{FF2B5EF4-FFF2-40B4-BE49-F238E27FC236}">
                  <a16:creationId xmlns:a16="http://schemas.microsoft.com/office/drawing/2014/main" id="{E6CC27C7-3618-4DC7-B09A-0F3A44B03DD4}"/>
                </a:ext>
              </a:extLst>
            </p:cNvPr>
            <p:cNvSpPr/>
            <p:nvPr/>
          </p:nvSpPr>
          <p:spPr>
            <a:xfrm>
              <a:off x="6148764" y="2864815"/>
              <a:ext cx="2563200" cy="575113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err="1">
                  <a:ea typeface="Microsoft JhengHei"/>
                </a:rPr>
                <a:t>Used</a:t>
              </a:r>
              <a:r>
                <a:rPr lang="de-DE">
                  <a:ea typeface="Microsoft JhengHei"/>
                </a:rPr>
                <a:t> Boxes</a:t>
              </a:r>
            </a:p>
          </p:txBody>
        </p:sp>
        <p:sp>
          <p:nvSpPr>
            <p:cNvPr id="26" name="Rechteck 6">
              <a:extLst>
                <a:ext uri="{FF2B5EF4-FFF2-40B4-BE49-F238E27FC236}">
                  <a16:creationId xmlns:a16="http://schemas.microsoft.com/office/drawing/2014/main" id="{E249F074-1BAE-4FE3-8AA4-BFAA2C6160E7}"/>
                </a:ext>
              </a:extLst>
            </p:cNvPr>
            <p:cNvSpPr/>
            <p:nvPr/>
          </p:nvSpPr>
          <p:spPr>
            <a:xfrm>
              <a:off x="6154351" y="3443760"/>
              <a:ext cx="2546003" cy="9665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Clr>
                  <a:srgbClr val="0090A7"/>
                </a:buClr>
                <a:buFont typeface="Wingdings"/>
                <a:buChar char="§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Used space can get very low</a:t>
              </a:r>
              <a:endParaRPr lang="en-US" dirty="0">
                <a:ea typeface="Microsoft JhengHei"/>
              </a:endParaRPr>
            </a:p>
            <a:p>
              <a:pPr marL="285750" indent="-285750">
                <a:buClr>
                  <a:srgbClr val="0090A7"/>
                </a:buClr>
                <a:buFont typeface="Wingdings"/>
                <a:buChar char="§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Already considered by the split model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B6FA50-6B78-42E3-B9D8-9A102A05B7F3}"/>
              </a:ext>
            </a:extLst>
          </p:cNvPr>
          <p:cNvGrpSpPr/>
          <p:nvPr/>
        </p:nvGrpSpPr>
        <p:grpSpPr>
          <a:xfrm>
            <a:off x="2892860" y="3604074"/>
            <a:ext cx="6350401" cy="1545482"/>
            <a:chOff x="6152047" y="2864815"/>
            <a:chExt cx="2552340" cy="1545482"/>
          </a:xfrm>
        </p:grpSpPr>
        <p:sp>
          <p:nvSpPr>
            <p:cNvPr id="28" name="Rechteck 4">
              <a:extLst>
                <a:ext uri="{FF2B5EF4-FFF2-40B4-BE49-F238E27FC236}">
                  <a16:creationId xmlns:a16="http://schemas.microsoft.com/office/drawing/2014/main" id="{881C4FB5-DBA3-4118-95E9-9BAFDF32ED70}"/>
                </a:ext>
              </a:extLst>
            </p:cNvPr>
            <p:cNvSpPr/>
            <p:nvPr/>
          </p:nvSpPr>
          <p:spPr>
            <a:xfrm>
              <a:off x="6152047" y="2864815"/>
              <a:ext cx="2552340" cy="575113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>
                  <a:ea typeface="Microsoft JhengHei"/>
                </a:rPr>
                <a:t>Used</a:t>
              </a:r>
              <a:r>
                <a:rPr lang="de-DE" dirty="0">
                  <a:ea typeface="Microsoft JhengHei"/>
                </a:rPr>
                <a:t> Box Space </a:t>
              </a:r>
            </a:p>
          </p:txBody>
        </p:sp>
        <p:sp>
          <p:nvSpPr>
            <p:cNvPr id="29" name="Rechteck 6">
              <a:extLst>
                <a:ext uri="{FF2B5EF4-FFF2-40B4-BE49-F238E27FC236}">
                  <a16:creationId xmlns:a16="http://schemas.microsoft.com/office/drawing/2014/main" id="{16D68A87-40C0-42E8-A10C-009549115F0C}"/>
                </a:ext>
              </a:extLst>
            </p:cNvPr>
            <p:cNvSpPr/>
            <p:nvPr/>
          </p:nvSpPr>
          <p:spPr>
            <a:xfrm>
              <a:off x="6154351" y="3443760"/>
              <a:ext cx="2546003" cy="9665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tx1"/>
                </a:solidFill>
                <a:ea typeface="Microsoft JhengHei"/>
              </a:endParaRPr>
            </a:p>
            <a:p>
              <a:pPr marL="342900" indent="-342900" algn="ctr">
                <a:buAutoNum type="arabicPeriod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Less wasted space</a:t>
              </a:r>
            </a:p>
            <a:p>
              <a:pPr marL="342900" indent="-342900" algn="ctr">
                <a:buAutoNum type="arabicPeriod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Less cushioning and packing material</a:t>
              </a:r>
            </a:p>
            <a:p>
              <a:pPr marL="342900" indent="-342900" algn="ctr">
                <a:buAutoNum type="arabicPeriod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Comparably low cost</a:t>
              </a:r>
            </a:p>
            <a:p>
              <a:pPr marL="342900" indent="-342900" algn="ctr">
                <a:buAutoNum type="arabicPeriod"/>
              </a:pPr>
              <a:r>
                <a:rPr lang="en-US" sz="1400" dirty="0">
                  <a:solidFill>
                    <a:schemeClr val="tx1"/>
                  </a:solidFill>
                  <a:ea typeface="Microsoft JhengHei"/>
                </a:rPr>
                <a:t>Higher vehicle capacity utilization</a:t>
              </a:r>
            </a:p>
            <a:p>
              <a:pPr marL="342900" indent="-342900">
                <a:buAutoNum type="arabicPeriod"/>
              </a:pPr>
              <a:endParaRPr lang="en-US" sz="1400" dirty="0">
                <a:solidFill>
                  <a:schemeClr val="tx1"/>
                </a:solidFill>
                <a:ea typeface="Microsoft JhengHei"/>
              </a:endParaRP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7685F030-7D92-4198-A293-D26F2C5E50E2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F3A72BAC-1FBC-4A7E-A0D7-12F07E93F4FD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3F55EAFF-4D10-4491-8C65-D1E54325C025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AEBF586B-C5DF-463E-B4BC-F3BF939A0CE0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E50FD071-691B-429C-A64C-4161DDE4E99A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FA78961E-0D34-488F-92D6-D898F69696F6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153720AB-229E-406B-8EF1-1A1C7E503BB6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FB4363FE-A061-45F9-891A-B6A5364BF3ED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2366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0C61F4C7-7EA3-4A09-A666-23A1FD11A8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>
              <a:buFont typeface="Wingdings" panose="05000000000000000000" pitchFamily="2" charset="2"/>
              <a:buChar char="ü"/>
            </a:pPr>
            <a:r>
              <a:rPr lang="de-DE" sz="1800" b="1" dirty="0" err="1"/>
              <a:t>Objective</a:t>
            </a:r>
            <a:r>
              <a:rPr lang="de-DE" sz="1800" b="1" dirty="0"/>
              <a:t>: </a:t>
            </a:r>
            <a:r>
              <a:rPr lang="de-DE" sz="1800" dirty="0" err="1"/>
              <a:t>Maximize</a:t>
            </a:r>
            <a:r>
              <a:rPr lang="de-DE" sz="1800" dirty="0"/>
              <a:t> </a:t>
            </a:r>
            <a:r>
              <a:rPr lang="de-DE" sz="1800" dirty="0" err="1"/>
              <a:t>Used</a:t>
            </a:r>
            <a:r>
              <a:rPr lang="de-DE" sz="1800" dirty="0"/>
              <a:t> Box Space</a:t>
            </a:r>
          </a:p>
          <a:p>
            <a:pPr>
              <a:buFont typeface="Wingdings" panose="05000000000000000000" pitchFamily="2" charset="2"/>
              <a:buChar char="ü"/>
            </a:pPr>
            <a:endParaRPr lang="de-DE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 err="1"/>
              <a:t>Implemented</a:t>
            </a:r>
            <a:r>
              <a:rPr lang="de-DE" sz="1800" dirty="0"/>
              <a:t> in Python 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Standard (Open Source) Libraries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 err="1"/>
              <a:t>Highly</a:t>
            </a:r>
            <a:r>
              <a:rPr lang="de-DE" sz="1800" dirty="0"/>
              <a:t> </a:t>
            </a:r>
            <a:r>
              <a:rPr lang="de-DE" sz="1800" dirty="0" err="1"/>
              <a:t>customizable</a:t>
            </a:r>
            <a:r>
              <a:rPr lang="de-DE" sz="1800" dirty="0"/>
              <a:t> 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end </a:t>
            </a:r>
            <a:r>
              <a:rPr lang="de-DE" sz="1800" dirty="0" err="1"/>
              <a:t>user</a:t>
            </a:r>
            <a:r>
              <a:rPr lang="de-DE" sz="1800" dirty="0"/>
              <a:t> </a:t>
            </a:r>
            <a:r>
              <a:rPr lang="de-DE" sz="1800" dirty="0" err="1"/>
              <a:t>without</a:t>
            </a:r>
            <a:r>
              <a:rPr lang="de-DE" sz="1800" dirty="0"/>
              <a:t> </a:t>
            </a:r>
            <a:r>
              <a:rPr lang="de-DE" sz="1800" dirty="0" err="1"/>
              <a:t>touching</a:t>
            </a:r>
            <a:r>
              <a:rPr lang="de-DE" sz="1800" dirty="0"/>
              <a:t> a </a:t>
            </a:r>
            <a:r>
              <a:rPr lang="de-DE" sz="1800" dirty="0" err="1"/>
              <a:t>line</a:t>
            </a:r>
            <a:r>
              <a:rPr lang="de-DE" sz="1800" dirty="0"/>
              <a:t> of code</a:t>
            </a:r>
            <a:endParaRPr lang="de-DE" sz="1800" dirty="0">
              <a:ea typeface="Microsoft JhengHei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 err="1"/>
              <a:t>No</a:t>
            </a:r>
            <a:r>
              <a:rPr lang="de-DE" sz="1800" dirty="0"/>
              <a:t> expensive </a:t>
            </a:r>
            <a:r>
              <a:rPr lang="de-DE" sz="1800" dirty="0" err="1"/>
              <a:t>solver</a:t>
            </a:r>
            <a:r>
              <a:rPr lang="de-DE" sz="1800" dirty="0"/>
              <a:t> </a:t>
            </a:r>
            <a:r>
              <a:rPr lang="de-DE" sz="1800" dirty="0" err="1"/>
              <a:t>license</a:t>
            </a:r>
            <a:r>
              <a:rPr lang="de-DE" sz="1800" dirty="0"/>
              <a:t> </a:t>
            </a:r>
            <a:r>
              <a:rPr lang="de-DE" sz="1800" dirty="0" err="1"/>
              <a:t>needed</a:t>
            </a:r>
            <a:r>
              <a:rPr lang="de-DE" sz="1800" dirty="0"/>
              <a:t> (like </a:t>
            </a:r>
            <a:r>
              <a:rPr lang="de-DE" sz="1800" dirty="0" err="1"/>
              <a:t>Gurobi</a:t>
            </a:r>
            <a:r>
              <a:rPr lang="de-DE" sz="18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 err="1"/>
              <a:t>Calculation</a:t>
            </a:r>
            <a:r>
              <a:rPr lang="de-DE" sz="1800" dirty="0"/>
              <a:t> of total and individual </a:t>
            </a:r>
            <a:r>
              <a:rPr lang="de-DE" sz="1800" dirty="0" err="1"/>
              <a:t>weight</a:t>
            </a:r>
            <a:r>
              <a:rPr lang="de-DE" sz="1800" dirty="0"/>
              <a:t> of </a:t>
            </a:r>
            <a:r>
              <a:rPr lang="de-DE" sz="1800" dirty="0" err="1"/>
              <a:t>boxes</a:t>
            </a:r>
            <a:endParaRPr lang="de-DE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Support for </a:t>
            </a:r>
            <a:r>
              <a:rPr lang="de-DE" sz="1800" dirty="0" err="1"/>
              <a:t>rotation</a:t>
            </a:r>
            <a:r>
              <a:rPr lang="de-DE" sz="1800" dirty="0"/>
              <a:t> of </a:t>
            </a:r>
            <a:r>
              <a:rPr lang="de-DE" sz="1800" dirty="0" err="1"/>
              <a:t>items</a:t>
            </a:r>
            <a:endParaRPr lang="de-DE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Support for </a:t>
            </a:r>
            <a:r>
              <a:rPr lang="de-DE" sz="1800" dirty="0" err="1"/>
              <a:t>pallet</a:t>
            </a:r>
            <a:r>
              <a:rPr lang="de-DE" sz="1800" dirty="0"/>
              <a:t> </a:t>
            </a:r>
            <a:r>
              <a:rPr lang="de-DE" sz="1800" dirty="0" err="1"/>
              <a:t>packing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PFSP </a:t>
            </a:r>
            <a:r>
              <a:rPr lang="de-DE" sz="1800" dirty="0" err="1"/>
              <a:t>heuristic</a:t>
            </a:r>
            <a:endParaRPr lang="de-DE" sz="1800" dirty="0"/>
          </a:p>
          <a:p>
            <a:endParaRPr lang="de-DE" sz="18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B51B51-41CD-4F05-A9D5-F4ADB8935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Genetic Approach: Highlights</a:t>
            </a:r>
          </a:p>
        </p:txBody>
      </p:sp>
      <p:pic>
        <p:nvPicPr>
          <p:cNvPr id="2" name="Grafik 1" descr="Menüband">
            <a:extLst>
              <a:ext uri="{FF2B5EF4-FFF2-40B4-BE49-F238E27FC236}">
                <a16:creationId xmlns:a16="http://schemas.microsoft.com/office/drawing/2014/main" id="{86E8B83A-49E6-4436-B01F-72BCEE576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97748" y="2256260"/>
            <a:ext cx="2571590" cy="2571590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2DC912-35CB-48B0-BE77-100DA1438BAB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E2588C04-82B4-4405-9808-10CE837483A6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B68FEF04-D5CC-4909-9C6A-A54BA2814AA5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4F0D0F66-7B38-439F-8D6E-68571986DF30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FAE1E4EC-AF61-4C02-A796-E61B6B28DA89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CD3F3FDA-9D1F-4B53-8840-EA376105A1D2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DBFBAFA6-484E-400B-A372-C28649903946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C31A75B-A507-4029-A951-66E82E6AC9AE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827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D6FB08-69C4-4FD7-939F-5FC03FBA6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50" y="427567"/>
            <a:ext cx="11609917" cy="440266"/>
          </a:xfrm>
        </p:spPr>
        <p:txBody>
          <a:bodyPr anchor="t"/>
          <a:lstStyle/>
          <a:p>
            <a:r>
              <a:rPr lang="de-DE" dirty="0"/>
              <a:t>Team</a:t>
            </a:r>
            <a:endParaRPr lang="de-DE" dirty="0">
              <a:ea typeface="Microsoft JhengHei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C09B0F6-6304-4197-A20C-B491C31FBE0A}"/>
              </a:ext>
            </a:extLst>
          </p:cNvPr>
          <p:cNvGrpSpPr/>
          <p:nvPr/>
        </p:nvGrpSpPr>
        <p:grpSpPr>
          <a:xfrm>
            <a:off x="1689931" y="3638450"/>
            <a:ext cx="3915041" cy="724751"/>
            <a:chOff x="2089795" y="3904450"/>
            <a:chExt cx="3111777" cy="576051"/>
          </a:xfrm>
        </p:grpSpPr>
        <p:sp>
          <p:nvSpPr>
            <p:cNvPr id="18" name="Rectangle 17" descr="Hierarchy Graphic Level 3">
              <a:extLst>
                <a:ext uri="{FF2B5EF4-FFF2-40B4-BE49-F238E27FC236}">
                  <a16:creationId xmlns:a16="http://schemas.microsoft.com/office/drawing/2014/main" id="{3CC5ECB1-7524-48D7-8CC4-DC631FE51D50}"/>
                </a:ext>
              </a:extLst>
            </p:cNvPr>
            <p:cNvSpPr/>
            <p:nvPr/>
          </p:nvSpPr>
          <p:spPr>
            <a:xfrm>
              <a:off x="3787083" y="3904450"/>
              <a:ext cx="141448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</a:t>
              </a:r>
              <a:br>
                <a:rPr lang="en-US" sz="1200" dirty="0"/>
              </a:br>
              <a:r>
                <a:rPr lang="en-US" sz="1200" dirty="0"/>
                <a:t>Industrial Engineering</a:t>
              </a:r>
              <a:endParaRPr lang="en-US" sz="1200" kern="1200" dirty="0"/>
            </a:p>
          </p:txBody>
        </p:sp>
        <p:grpSp>
          <p:nvGrpSpPr>
            <p:cNvPr id="19" name="Group 18" descr="Hierarchy Graphic Level 2&#10;">
              <a:extLst>
                <a:ext uri="{FF2B5EF4-FFF2-40B4-BE49-F238E27FC236}">
                  <a16:creationId xmlns:a16="http://schemas.microsoft.com/office/drawing/2014/main" id="{D3DE7A6E-6CCA-46BE-9917-A18BDCBD935D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5307665-DE45-4935-B5C3-04AFA964BD97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39" name="Parallelogram 38">
                <a:extLst>
                  <a:ext uri="{FF2B5EF4-FFF2-40B4-BE49-F238E27FC236}">
                    <a16:creationId xmlns:a16="http://schemas.microsoft.com/office/drawing/2014/main" id="{80CE9594-1B3A-4B00-AE0D-5527ECAB0ADB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40" name="Parallelogram 39">
                <a:extLst>
                  <a:ext uri="{FF2B5EF4-FFF2-40B4-BE49-F238E27FC236}">
                    <a16:creationId xmlns:a16="http://schemas.microsoft.com/office/drawing/2014/main" id="{AC339AC9-34AD-4506-B151-CD761CDA18C6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Luca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>
                    <a:solidFill>
                      <a:schemeClr val="tx1"/>
                    </a:solidFill>
                  </a:rPr>
                  <a:t>Koczula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3E97F107-A8CA-4CC7-9284-A2FC099C0088}"/>
              </a:ext>
            </a:extLst>
          </p:cNvPr>
          <p:cNvGrpSpPr/>
          <p:nvPr/>
        </p:nvGrpSpPr>
        <p:grpSpPr>
          <a:xfrm>
            <a:off x="6587029" y="4753790"/>
            <a:ext cx="3915040" cy="724751"/>
            <a:chOff x="2089795" y="3904450"/>
            <a:chExt cx="3111776" cy="576051"/>
          </a:xfrm>
        </p:grpSpPr>
        <p:sp>
          <p:nvSpPr>
            <p:cNvPr id="64" name="Rectangle 17" descr="Hierarchy Graphic Level 3">
              <a:extLst>
                <a:ext uri="{FF2B5EF4-FFF2-40B4-BE49-F238E27FC236}">
                  <a16:creationId xmlns:a16="http://schemas.microsoft.com/office/drawing/2014/main" id="{11E403E2-799B-477C-BFAE-06F459F3055F}"/>
                </a:ext>
              </a:extLst>
            </p:cNvPr>
            <p:cNvSpPr/>
            <p:nvPr/>
          </p:nvSpPr>
          <p:spPr>
            <a:xfrm>
              <a:off x="3787083" y="3904450"/>
              <a:ext cx="1414488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</a:t>
              </a:r>
              <a:br>
                <a:rPr lang="en-US" sz="1200" dirty="0"/>
              </a:br>
              <a:r>
                <a:rPr lang="en-US" sz="1200" dirty="0"/>
                <a:t>Industrial Engineering</a:t>
              </a:r>
              <a:endParaRPr lang="en-US" sz="1200" kern="1200" dirty="0"/>
            </a:p>
          </p:txBody>
        </p:sp>
        <p:grpSp>
          <p:nvGrpSpPr>
            <p:cNvPr id="65" name="Group 18" descr="Hierarchy Graphic Level 2&#10;">
              <a:extLst>
                <a:ext uri="{FF2B5EF4-FFF2-40B4-BE49-F238E27FC236}">
                  <a16:creationId xmlns:a16="http://schemas.microsoft.com/office/drawing/2014/main" id="{90F7C13F-ECEB-4B0C-A30A-018149C27084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66" name="Freeform: Shape 37">
                <a:extLst>
                  <a:ext uri="{FF2B5EF4-FFF2-40B4-BE49-F238E27FC236}">
                    <a16:creationId xmlns:a16="http://schemas.microsoft.com/office/drawing/2014/main" id="{763369C8-ABBD-4CAD-8B18-CDB4366300DC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67" name="Parallelogram 38">
                <a:extLst>
                  <a:ext uri="{FF2B5EF4-FFF2-40B4-BE49-F238E27FC236}">
                    <a16:creationId xmlns:a16="http://schemas.microsoft.com/office/drawing/2014/main" id="{7610CD31-99A3-4407-8D95-A4127CF7DAE0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68" name="Parallelogram 39">
                <a:extLst>
                  <a:ext uri="{FF2B5EF4-FFF2-40B4-BE49-F238E27FC236}">
                    <a16:creationId xmlns:a16="http://schemas.microsoft.com/office/drawing/2014/main" id="{3F234284-F1B8-4657-853F-EFA3D9200FF5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Tobias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>
                    <a:solidFill>
                      <a:schemeClr val="tx1"/>
                    </a:solidFill>
                  </a:rPr>
                  <a:t>Wagner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50D1F9DD-3BD4-4FD7-9D2A-A169015725F7}"/>
              </a:ext>
            </a:extLst>
          </p:cNvPr>
          <p:cNvGrpSpPr/>
          <p:nvPr/>
        </p:nvGrpSpPr>
        <p:grpSpPr>
          <a:xfrm>
            <a:off x="1689931" y="4782098"/>
            <a:ext cx="3915041" cy="724751"/>
            <a:chOff x="2089795" y="3904450"/>
            <a:chExt cx="3111777" cy="576051"/>
          </a:xfrm>
        </p:grpSpPr>
        <p:sp>
          <p:nvSpPr>
            <p:cNvPr id="95" name="Rectangle 17" descr="Hierarchy Graphic Level 3">
              <a:extLst>
                <a:ext uri="{FF2B5EF4-FFF2-40B4-BE49-F238E27FC236}">
                  <a16:creationId xmlns:a16="http://schemas.microsoft.com/office/drawing/2014/main" id="{CAB40F12-F3BE-4F6A-804A-F9DD9066C212}"/>
                </a:ext>
              </a:extLst>
            </p:cNvPr>
            <p:cNvSpPr/>
            <p:nvPr/>
          </p:nvSpPr>
          <p:spPr>
            <a:xfrm>
              <a:off x="3787083" y="3904450"/>
              <a:ext cx="141448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 </a:t>
              </a:r>
              <a:br>
                <a:rPr lang="en-US" sz="1200" dirty="0"/>
              </a:br>
              <a:r>
                <a:rPr lang="en-US" sz="1200" dirty="0"/>
                <a:t>Data Science</a:t>
              </a:r>
              <a:endParaRPr lang="en-US" sz="1200" kern="1200" dirty="0"/>
            </a:p>
          </p:txBody>
        </p:sp>
        <p:grpSp>
          <p:nvGrpSpPr>
            <p:cNvPr id="96" name="Group 18" descr="Hierarchy Graphic Level 2&#10;">
              <a:extLst>
                <a:ext uri="{FF2B5EF4-FFF2-40B4-BE49-F238E27FC236}">
                  <a16:creationId xmlns:a16="http://schemas.microsoft.com/office/drawing/2014/main" id="{74FD898C-19BE-433D-8BA0-481ED0AC280D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97" name="Freeform: Shape 37">
                <a:extLst>
                  <a:ext uri="{FF2B5EF4-FFF2-40B4-BE49-F238E27FC236}">
                    <a16:creationId xmlns:a16="http://schemas.microsoft.com/office/drawing/2014/main" id="{999D0A74-9AE5-4177-8E11-08CBF518F6A0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98" name="Parallelogram 38">
                <a:extLst>
                  <a:ext uri="{FF2B5EF4-FFF2-40B4-BE49-F238E27FC236}">
                    <a16:creationId xmlns:a16="http://schemas.microsoft.com/office/drawing/2014/main" id="{DDD6317C-7F23-4778-A07E-1720B139D634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99" name="Parallelogram 39">
                <a:extLst>
                  <a:ext uri="{FF2B5EF4-FFF2-40B4-BE49-F238E27FC236}">
                    <a16:creationId xmlns:a16="http://schemas.microsoft.com/office/drawing/2014/main" id="{B1B13545-FD80-4B68-8D03-D870343B0DBA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Janos </a:t>
                </a:r>
                <a:r>
                  <a:rPr lang="en-US" sz="1400" b="1" dirty="0" err="1">
                    <a:solidFill>
                      <a:schemeClr val="tx1"/>
                    </a:solidFill>
                  </a:rPr>
                  <a:t>Piddubnij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FA22C2C4-4275-4B4C-8C81-1E772660C84D}"/>
              </a:ext>
            </a:extLst>
          </p:cNvPr>
          <p:cNvGrpSpPr/>
          <p:nvPr/>
        </p:nvGrpSpPr>
        <p:grpSpPr>
          <a:xfrm>
            <a:off x="1691153" y="2494802"/>
            <a:ext cx="3915040" cy="724751"/>
            <a:chOff x="2089795" y="3904450"/>
            <a:chExt cx="3111776" cy="576051"/>
          </a:xfrm>
        </p:grpSpPr>
        <p:sp>
          <p:nvSpPr>
            <p:cNvPr id="107" name="Rectangle 17" descr="Hierarchy Graphic Level 3">
              <a:extLst>
                <a:ext uri="{FF2B5EF4-FFF2-40B4-BE49-F238E27FC236}">
                  <a16:creationId xmlns:a16="http://schemas.microsoft.com/office/drawing/2014/main" id="{B4714005-B922-4E91-A5C5-D5F2D367582C}"/>
                </a:ext>
              </a:extLst>
            </p:cNvPr>
            <p:cNvSpPr/>
            <p:nvPr/>
          </p:nvSpPr>
          <p:spPr>
            <a:xfrm>
              <a:off x="3787083" y="3904450"/>
              <a:ext cx="1414488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 </a:t>
              </a:r>
              <a:br>
                <a:rPr lang="en-US" sz="1200" dirty="0"/>
              </a:br>
              <a:r>
                <a:rPr lang="en-US" sz="1200" dirty="0"/>
                <a:t>DDS</a:t>
              </a:r>
              <a:endParaRPr lang="en-US" sz="1200" kern="1200" dirty="0"/>
            </a:p>
          </p:txBody>
        </p:sp>
        <p:grpSp>
          <p:nvGrpSpPr>
            <p:cNvPr id="108" name="Group 18" descr="Hierarchy Graphic Level 2&#10;">
              <a:extLst>
                <a:ext uri="{FF2B5EF4-FFF2-40B4-BE49-F238E27FC236}">
                  <a16:creationId xmlns:a16="http://schemas.microsoft.com/office/drawing/2014/main" id="{F096C598-8780-464D-A9C4-178AE095150A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109" name="Freeform: Shape 37">
                <a:extLst>
                  <a:ext uri="{FF2B5EF4-FFF2-40B4-BE49-F238E27FC236}">
                    <a16:creationId xmlns:a16="http://schemas.microsoft.com/office/drawing/2014/main" id="{6EC148F3-D891-4180-A3FC-FF3E03762FAB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110" name="Parallelogram 38">
                <a:extLst>
                  <a:ext uri="{FF2B5EF4-FFF2-40B4-BE49-F238E27FC236}">
                    <a16:creationId xmlns:a16="http://schemas.microsoft.com/office/drawing/2014/main" id="{E32D5518-5C7B-482F-ACA5-C2D1019C2266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111" name="Parallelogram 39">
                <a:extLst>
                  <a:ext uri="{FF2B5EF4-FFF2-40B4-BE49-F238E27FC236}">
                    <a16:creationId xmlns:a16="http://schemas.microsoft.com/office/drawing/2014/main" id="{63055EAA-CE00-4EEF-BB78-00F52CBB31BC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 err="1">
                    <a:solidFill>
                      <a:schemeClr val="tx1"/>
                    </a:solidFill>
                  </a:rPr>
                  <a:t>Akshay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>
                    <a:solidFill>
                      <a:schemeClr val="tx1"/>
                    </a:solidFill>
                  </a:rPr>
                  <a:t>Ganesh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AC1DC8CD-9FAB-4B4F-8CAB-E240F5273AA2}"/>
              </a:ext>
            </a:extLst>
          </p:cNvPr>
          <p:cNvGrpSpPr/>
          <p:nvPr/>
        </p:nvGrpSpPr>
        <p:grpSpPr>
          <a:xfrm>
            <a:off x="6586419" y="1351151"/>
            <a:ext cx="3913819" cy="724754"/>
            <a:chOff x="2089795" y="3904448"/>
            <a:chExt cx="3110806" cy="576053"/>
          </a:xfrm>
        </p:grpSpPr>
        <p:sp>
          <p:nvSpPr>
            <p:cNvPr id="113" name="Rectangle 17" descr="Hierarchy Graphic Level 3">
              <a:extLst>
                <a:ext uri="{FF2B5EF4-FFF2-40B4-BE49-F238E27FC236}">
                  <a16:creationId xmlns:a16="http://schemas.microsoft.com/office/drawing/2014/main" id="{5C83F550-802D-484E-9C99-597C1DEB253D}"/>
                </a:ext>
              </a:extLst>
            </p:cNvPr>
            <p:cNvSpPr/>
            <p:nvPr/>
          </p:nvSpPr>
          <p:spPr>
            <a:xfrm>
              <a:off x="3787082" y="3904448"/>
              <a:ext cx="141351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</a:t>
              </a:r>
              <a:br>
                <a:rPr lang="en-US" sz="1200" dirty="0"/>
              </a:br>
              <a:r>
                <a:rPr lang="en-US" sz="1200" dirty="0"/>
                <a:t>Computer Science</a:t>
              </a:r>
              <a:endParaRPr lang="en-US" sz="1200" kern="1200" dirty="0"/>
            </a:p>
          </p:txBody>
        </p:sp>
        <p:grpSp>
          <p:nvGrpSpPr>
            <p:cNvPr id="114" name="Group 18" descr="Hierarchy Graphic Level 2&#10;">
              <a:extLst>
                <a:ext uri="{FF2B5EF4-FFF2-40B4-BE49-F238E27FC236}">
                  <a16:creationId xmlns:a16="http://schemas.microsoft.com/office/drawing/2014/main" id="{4D507BFB-8BFA-4CE3-965B-083A36E1B0D3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115" name="Freeform: Shape 37">
                <a:extLst>
                  <a:ext uri="{FF2B5EF4-FFF2-40B4-BE49-F238E27FC236}">
                    <a16:creationId xmlns:a16="http://schemas.microsoft.com/office/drawing/2014/main" id="{AED77CC7-4063-446D-82DF-19696A86B1BA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116" name="Parallelogram 38">
                <a:extLst>
                  <a:ext uri="{FF2B5EF4-FFF2-40B4-BE49-F238E27FC236}">
                    <a16:creationId xmlns:a16="http://schemas.microsoft.com/office/drawing/2014/main" id="{0140F1D6-21E7-4895-8378-95334DDE5298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117" name="Parallelogram 39">
                <a:extLst>
                  <a:ext uri="{FF2B5EF4-FFF2-40B4-BE49-F238E27FC236}">
                    <a16:creationId xmlns:a16="http://schemas.microsoft.com/office/drawing/2014/main" id="{A74A9DC1-E1A0-415B-A389-51E2D4E83B5B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kern="1200" dirty="0">
                    <a:solidFill>
                      <a:schemeClr val="tx1"/>
                    </a:solidFill>
                  </a:rPr>
                  <a:t>Mo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ritz </a:t>
                </a:r>
                <a:r>
                  <a:rPr lang="en-US" sz="1400" b="1" dirty="0" err="1">
                    <a:solidFill>
                      <a:schemeClr val="tx1"/>
                    </a:solidFill>
                  </a:rPr>
                  <a:t>Dederichs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C25D4D32-D1D9-44AA-844A-6535EA696C65}"/>
              </a:ext>
            </a:extLst>
          </p:cNvPr>
          <p:cNvGrpSpPr/>
          <p:nvPr/>
        </p:nvGrpSpPr>
        <p:grpSpPr>
          <a:xfrm>
            <a:off x="6586419" y="3619578"/>
            <a:ext cx="3913819" cy="724751"/>
            <a:chOff x="2089795" y="3904450"/>
            <a:chExt cx="3110806" cy="576051"/>
          </a:xfrm>
        </p:grpSpPr>
        <p:sp>
          <p:nvSpPr>
            <p:cNvPr id="119" name="Rectangle 17" descr="Hierarchy Graphic Level 3">
              <a:extLst>
                <a:ext uri="{FF2B5EF4-FFF2-40B4-BE49-F238E27FC236}">
                  <a16:creationId xmlns:a16="http://schemas.microsoft.com/office/drawing/2014/main" id="{CA87C65B-9FE4-44B7-A86B-0843DDC9F527}"/>
                </a:ext>
              </a:extLst>
            </p:cNvPr>
            <p:cNvSpPr/>
            <p:nvPr/>
          </p:nvSpPr>
          <p:spPr>
            <a:xfrm>
              <a:off x="3787082" y="3904450"/>
              <a:ext cx="141351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</a:t>
              </a:r>
              <a:br>
                <a:rPr lang="en-US" sz="1200" dirty="0"/>
              </a:br>
              <a:r>
                <a:rPr lang="en-US" sz="1200" dirty="0"/>
                <a:t> Computer Science</a:t>
              </a:r>
              <a:endParaRPr lang="en-US" sz="1200" kern="1200" dirty="0"/>
            </a:p>
          </p:txBody>
        </p:sp>
        <p:grpSp>
          <p:nvGrpSpPr>
            <p:cNvPr id="120" name="Group 18" descr="Hierarchy Graphic Level 2&#10;">
              <a:extLst>
                <a:ext uri="{FF2B5EF4-FFF2-40B4-BE49-F238E27FC236}">
                  <a16:creationId xmlns:a16="http://schemas.microsoft.com/office/drawing/2014/main" id="{EDECB51C-1B3C-46D1-B11D-24F7C1890FCB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121" name="Freeform: Shape 37">
                <a:extLst>
                  <a:ext uri="{FF2B5EF4-FFF2-40B4-BE49-F238E27FC236}">
                    <a16:creationId xmlns:a16="http://schemas.microsoft.com/office/drawing/2014/main" id="{0CD75E3C-8F3F-4805-A716-5B67D184D02A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122" name="Parallelogram 38">
                <a:extLst>
                  <a:ext uri="{FF2B5EF4-FFF2-40B4-BE49-F238E27FC236}">
                    <a16:creationId xmlns:a16="http://schemas.microsoft.com/office/drawing/2014/main" id="{D50764FE-B5CD-4C63-BEDC-0E2DF5A6773F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123" name="Parallelogram 39">
                <a:extLst>
                  <a:ext uri="{FF2B5EF4-FFF2-40B4-BE49-F238E27FC236}">
                    <a16:creationId xmlns:a16="http://schemas.microsoft.com/office/drawing/2014/main" id="{65899125-7588-415F-8F25-C6351F962974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 err="1">
                    <a:solidFill>
                      <a:schemeClr val="tx1"/>
                    </a:solidFill>
                  </a:rPr>
                  <a:t>Yordan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 Manolov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DD76F68C-8B5A-4DD6-8923-687BDC0FBAF7}"/>
              </a:ext>
            </a:extLst>
          </p:cNvPr>
          <p:cNvGrpSpPr/>
          <p:nvPr/>
        </p:nvGrpSpPr>
        <p:grpSpPr>
          <a:xfrm>
            <a:off x="6586419" y="2485366"/>
            <a:ext cx="3913819" cy="724751"/>
            <a:chOff x="2089795" y="3904450"/>
            <a:chExt cx="3110806" cy="576051"/>
          </a:xfrm>
        </p:grpSpPr>
        <p:sp>
          <p:nvSpPr>
            <p:cNvPr id="125" name="Rectangle 17" descr="Hierarchy Graphic Level 3">
              <a:extLst>
                <a:ext uri="{FF2B5EF4-FFF2-40B4-BE49-F238E27FC236}">
                  <a16:creationId xmlns:a16="http://schemas.microsoft.com/office/drawing/2014/main" id="{BF96A8FF-7DC1-4F64-ADFC-DE55C6DBF183}"/>
                </a:ext>
              </a:extLst>
            </p:cNvPr>
            <p:cNvSpPr/>
            <p:nvPr/>
          </p:nvSpPr>
          <p:spPr>
            <a:xfrm>
              <a:off x="3787082" y="3904450"/>
              <a:ext cx="141351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 </a:t>
              </a:r>
              <a:br>
                <a:rPr lang="en-US" sz="1200" dirty="0"/>
              </a:br>
              <a:r>
                <a:rPr lang="en-US" sz="1200" dirty="0"/>
                <a:t>DDS</a:t>
              </a:r>
              <a:endParaRPr lang="en-US" sz="1200" kern="1200" dirty="0"/>
            </a:p>
          </p:txBody>
        </p:sp>
        <p:grpSp>
          <p:nvGrpSpPr>
            <p:cNvPr id="126" name="Group 18" descr="Hierarchy Graphic Level 2&#10;">
              <a:extLst>
                <a:ext uri="{FF2B5EF4-FFF2-40B4-BE49-F238E27FC236}">
                  <a16:creationId xmlns:a16="http://schemas.microsoft.com/office/drawing/2014/main" id="{701FA383-0FB0-4829-AF16-B4B44AE082CB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127" name="Freeform: Shape 37">
                <a:extLst>
                  <a:ext uri="{FF2B5EF4-FFF2-40B4-BE49-F238E27FC236}">
                    <a16:creationId xmlns:a16="http://schemas.microsoft.com/office/drawing/2014/main" id="{C77F6CC4-6FCB-4FCE-BFC3-00816C0AFBC0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128" name="Parallelogram 38">
                <a:extLst>
                  <a:ext uri="{FF2B5EF4-FFF2-40B4-BE49-F238E27FC236}">
                    <a16:creationId xmlns:a16="http://schemas.microsoft.com/office/drawing/2014/main" id="{FDAE2F07-6F2F-4D90-9CFA-06E26F913583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129" name="Parallelogram 39">
                <a:extLst>
                  <a:ext uri="{FF2B5EF4-FFF2-40B4-BE49-F238E27FC236}">
                    <a16:creationId xmlns:a16="http://schemas.microsoft.com/office/drawing/2014/main" id="{B2AA1FF4-F905-4F87-BE49-C6431B29D9AA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Kalyan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 err="1">
                    <a:solidFill>
                      <a:schemeClr val="tx1"/>
                    </a:solidFill>
                  </a:rPr>
                  <a:t>Keesara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0" name="Gruppieren 129">
            <a:extLst>
              <a:ext uri="{FF2B5EF4-FFF2-40B4-BE49-F238E27FC236}">
                <a16:creationId xmlns:a16="http://schemas.microsoft.com/office/drawing/2014/main" id="{20E6A8EE-7235-493B-8003-61A59A8F993B}"/>
              </a:ext>
            </a:extLst>
          </p:cNvPr>
          <p:cNvGrpSpPr/>
          <p:nvPr/>
        </p:nvGrpSpPr>
        <p:grpSpPr>
          <a:xfrm>
            <a:off x="1691153" y="1351154"/>
            <a:ext cx="3913819" cy="724751"/>
            <a:chOff x="2089795" y="3904450"/>
            <a:chExt cx="3110806" cy="576051"/>
          </a:xfrm>
        </p:grpSpPr>
        <p:sp>
          <p:nvSpPr>
            <p:cNvPr id="131" name="Rectangle 17" descr="Hierarchy Graphic Level 3">
              <a:extLst>
                <a:ext uri="{FF2B5EF4-FFF2-40B4-BE49-F238E27FC236}">
                  <a16:creationId xmlns:a16="http://schemas.microsoft.com/office/drawing/2014/main" id="{EAD67E92-4B96-4B3F-BB61-DDC5D3FD7E28}"/>
                </a:ext>
              </a:extLst>
            </p:cNvPr>
            <p:cNvSpPr/>
            <p:nvPr/>
          </p:nvSpPr>
          <p:spPr>
            <a:xfrm>
              <a:off x="3787082" y="3904450"/>
              <a:ext cx="1413519" cy="576051"/>
            </a:xfrm>
            <a:prstGeom prst="rect">
              <a:avLst/>
            </a:prstGeom>
            <a:solidFill>
              <a:schemeClr val="tx2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72000" rIns="72000" bIns="7200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/>
                <a:t>M.Sc.  </a:t>
              </a:r>
              <a:br>
                <a:rPr lang="en-US" sz="1200" dirty="0"/>
              </a:br>
              <a:r>
                <a:rPr lang="en-US" sz="1200" dirty="0"/>
                <a:t>DDS</a:t>
              </a:r>
              <a:endParaRPr lang="en-US" sz="1200" kern="1200" dirty="0"/>
            </a:p>
          </p:txBody>
        </p:sp>
        <p:grpSp>
          <p:nvGrpSpPr>
            <p:cNvPr id="132" name="Group 18" descr="Hierarchy Graphic Level 2&#10;">
              <a:extLst>
                <a:ext uri="{FF2B5EF4-FFF2-40B4-BE49-F238E27FC236}">
                  <a16:creationId xmlns:a16="http://schemas.microsoft.com/office/drawing/2014/main" id="{0E2208B1-EB7C-4E55-A89F-773BB093CB20}"/>
                </a:ext>
              </a:extLst>
            </p:cNvPr>
            <p:cNvGrpSpPr/>
            <p:nvPr/>
          </p:nvGrpSpPr>
          <p:grpSpPr>
            <a:xfrm>
              <a:off x="2089795" y="3904450"/>
              <a:ext cx="1699888" cy="576051"/>
              <a:chOff x="6429134" y="2407556"/>
              <a:chExt cx="1699888" cy="576051"/>
            </a:xfrm>
          </p:grpSpPr>
          <p:sp>
            <p:nvSpPr>
              <p:cNvPr id="133" name="Freeform: Shape 37">
                <a:extLst>
                  <a:ext uri="{FF2B5EF4-FFF2-40B4-BE49-F238E27FC236}">
                    <a16:creationId xmlns:a16="http://schemas.microsoft.com/office/drawing/2014/main" id="{EDF2EB24-CE4A-4FA3-B5DF-74783D55974E}"/>
                  </a:ext>
                </a:extLst>
              </p:cNvPr>
              <p:cNvSpPr/>
              <p:nvPr/>
            </p:nvSpPr>
            <p:spPr>
              <a:xfrm>
                <a:off x="7877400" y="2407556"/>
                <a:ext cx="251622" cy="576051"/>
              </a:xfrm>
              <a:custGeom>
                <a:avLst/>
                <a:gdLst>
                  <a:gd name="connsiteX0" fmla="*/ 0 w 1560902"/>
                  <a:gd name="connsiteY0" fmla="*/ 0 h 476075"/>
                  <a:gd name="connsiteX1" fmla="*/ 1560902 w 1560902"/>
                  <a:gd name="connsiteY1" fmla="*/ 0 h 476075"/>
                  <a:gd name="connsiteX2" fmla="*/ 1560902 w 1560902"/>
                  <a:gd name="connsiteY2" fmla="*/ 476075 h 476075"/>
                  <a:gd name="connsiteX3" fmla="*/ 0 w 1560902"/>
                  <a:gd name="connsiteY3" fmla="*/ 476075 h 476075"/>
                  <a:gd name="connsiteX4" fmla="*/ 0 w 1560902"/>
                  <a:gd name="connsiteY4" fmla="*/ 0 h 47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902" h="476075">
                    <a:moveTo>
                      <a:pt x="0" y="0"/>
                    </a:moveTo>
                    <a:lnTo>
                      <a:pt x="1560902" y="0"/>
                    </a:lnTo>
                    <a:lnTo>
                      <a:pt x="1560902" y="476075"/>
                    </a:lnTo>
                    <a:lnTo>
                      <a:pt x="0" y="476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  <a:effectLst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200" kern="1200"/>
              </a:p>
            </p:txBody>
          </p:sp>
          <p:sp>
            <p:nvSpPr>
              <p:cNvPr id="134" name="Parallelogram 38">
                <a:extLst>
                  <a:ext uri="{FF2B5EF4-FFF2-40B4-BE49-F238E27FC236}">
                    <a16:creationId xmlns:a16="http://schemas.microsoft.com/office/drawing/2014/main" id="{5091ED79-DA63-4251-9540-52D2CFDD4B08}"/>
                  </a:ext>
                </a:extLst>
              </p:cNvPr>
              <p:cNvSpPr/>
              <p:nvPr/>
            </p:nvSpPr>
            <p:spPr>
              <a:xfrm>
                <a:off x="6429134" y="2407556"/>
                <a:ext cx="1633658" cy="576051"/>
              </a:xfrm>
              <a:prstGeom prst="parallelogram">
                <a:avLst>
                  <a:gd name="adj" fmla="val 14996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85" tIns="6985" rIns="6985" bIns="6985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/>
              </a:p>
            </p:txBody>
          </p:sp>
          <p:sp>
            <p:nvSpPr>
              <p:cNvPr id="135" name="Parallelogram 39">
                <a:extLst>
                  <a:ext uri="{FF2B5EF4-FFF2-40B4-BE49-F238E27FC236}">
                    <a16:creationId xmlns:a16="http://schemas.microsoft.com/office/drawing/2014/main" id="{A7C92635-3E94-423E-BCFA-D8D1338B61E6}"/>
                  </a:ext>
                </a:extLst>
              </p:cNvPr>
              <p:cNvSpPr/>
              <p:nvPr/>
            </p:nvSpPr>
            <p:spPr>
              <a:xfrm>
                <a:off x="6465512" y="2407556"/>
                <a:ext cx="1560902" cy="576051"/>
              </a:xfrm>
              <a:prstGeom prst="parallelogram">
                <a:avLst/>
              </a:prstGeom>
              <a:gradFill flip="none" rotWithShape="0">
                <a:gsLst>
                  <a:gs pos="99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16800000" scaled="0"/>
                <a:tileRect/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2000" tIns="72000" rIns="72000" bIns="61783" numCol="1" spcCol="1270" anchor="ctr" anchorCtr="0">
                <a:noAutofit/>
              </a:bodyPr>
              <a:lstStyle/>
              <a:p>
                <a:pPr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Clinton</a:t>
                </a:r>
                <a:br>
                  <a:rPr lang="en-US" sz="1400" b="1" dirty="0">
                    <a:solidFill>
                      <a:schemeClr val="tx1"/>
                    </a:solidFill>
                  </a:rPr>
                </a:br>
                <a:r>
                  <a:rPr lang="en-US" sz="1400" b="1" dirty="0">
                    <a:solidFill>
                      <a:schemeClr val="tx1"/>
                    </a:solidFill>
                  </a:rPr>
                  <a:t>Charles</a:t>
                </a:r>
                <a:endParaRPr lang="en-US" sz="1400" b="1" kern="12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48AACF47-A1D7-452C-A198-8533DB4EF6F6}"/>
              </a:ext>
            </a:extLst>
          </p:cNvPr>
          <p:cNvSpPr/>
          <p:nvPr/>
        </p:nvSpPr>
        <p:spPr>
          <a:xfrm>
            <a:off x="260350" y="6148316"/>
            <a:ext cx="340151" cy="282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774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9090805-D39A-47B5-AD37-0F1ECA466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Genetic Approach: Benchmark </a:t>
            </a:r>
            <a:r>
              <a:rPr lang="de-DE" dirty="0" err="1"/>
              <a:t>Results</a:t>
            </a:r>
            <a:endParaRPr lang="de-DE" dirty="0"/>
          </a:p>
        </p:txBody>
      </p:sp>
      <p:graphicFrame>
        <p:nvGraphicFramePr>
          <p:cNvPr id="18" name="Diagrammplatzhalter 11">
            <a:extLst>
              <a:ext uri="{FF2B5EF4-FFF2-40B4-BE49-F238E27FC236}">
                <a16:creationId xmlns:a16="http://schemas.microsoft.com/office/drawing/2014/main" id="{7F364726-F17E-4036-8CA2-924EAFA97231}"/>
              </a:ext>
            </a:extLst>
          </p:cNvPr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445202749"/>
              </p:ext>
            </p:extLst>
          </p:nvPr>
        </p:nvGraphicFramePr>
        <p:xfrm>
          <a:off x="338138" y="982663"/>
          <a:ext cx="3779837" cy="427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Diagrammplatzhalter 13">
            <a:extLst>
              <a:ext uri="{FF2B5EF4-FFF2-40B4-BE49-F238E27FC236}">
                <a16:creationId xmlns:a16="http://schemas.microsoft.com/office/drawing/2014/main" id="{436EC537-68B4-4EAD-8706-064375058910}"/>
              </a:ext>
            </a:extLst>
          </p:cNvPr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341868024"/>
              </p:ext>
            </p:extLst>
          </p:nvPr>
        </p:nvGraphicFramePr>
        <p:xfrm>
          <a:off x="4214813" y="982663"/>
          <a:ext cx="3779837" cy="427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Diagrammplatzhalter 15">
            <a:extLst>
              <a:ext uri="{FF2B5EF4-FFF2-40B4-BE49-F238E27FC236}">
                <a16:creationId xmlns:a16="http://schemas.microsoft.com/office/drawing/2014/main" id="{DA1DEFE6-B26B-4671-93F3-7C91C38BCCB3}"/>
              </a:ext>
            </a:extLst>
          </p:cNvPr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651092457"/>
              </p:ext>
            </p:extLst>
          </p:nvPr>
        </p:nvGraphicFramePr>
        <p:xfrm>
          <a:off x="8089900" y="982663"/>
          <a:ext cx="3779838" cy="427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Diagramm 20">
            <a:extLst>
              <a:ext uri="{FF2B5EF4-FFF2-40B4-BE49-F238E27FC236}">
                <a16:creationId xmlns:a16="http://schemas.microsoft.com/office/drawing/2014/main" id="{A0A79B55-5F4D-446C-AC73-82859BA100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273534"/>
              </p:ext>
            </p:extLst>
          </p:nvPr>
        </p:nvGraphicFramePr>
        <p:xfrm>
          <a:off x="320792" y="5458416"/>
          <a:ext cx="11515724" cy="287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85DE9C00-47A5-496A-947E-FC2A10C398E0}"/>
              </a:ext>
            </a:extLst>
          </p:cNvPr>
          <p:cNvCxnSpPr/>
          <p:nvPr/>
        </p:nvCxnSpPr>
        <p:spPr>
          <a:xfrm>
            <a:off x="4657663" y="3978553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FCAF7166-CF69-4F93-87EE-5B5F0C855536}"/>
              </a:ext>
            </a:extLst>
          </p:cNvPr>
          <p:cNvCxnSpPr/>
          <p:nvPr/>
        </p:nvCxnSpPr>
        <p:spPr>
          <a:xfrm>
            <a:off x="754958" y="4096375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4BE57BF-EB99-49D1-80B0-EB7FBBB50304}"/>
              </a:ext>
            </a:extLst>
          </p:cNvPr>
          <p:cNvCxnSpPr/>
          <p:nvPr/>
        </p:nvCxnSpPr>
        <p:spPr>
          <a:xfrm>
            <a:off x="8555824" y="2516986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D3A0A7C-7DCC-46F0-9820-775BA58C5517}"/>
              </a:ext>
            </a:extLst>
          </p:cNvPr>
          <p:cNvGrpSpPr/>
          <p:nvPr/>
        </p:nvGrpSpPr>
        <p:grpSpPr>
          <a:xfrm>
            <a:off x="5548376" y="5695893"/>
            <a:ext cx="1276485" cy="276999"/>
            <a:chOff x="3186752" y="5768478"/>
            <a:chExt cx="1276485" cy="276999"/>
          </a:xfrm>
        </p:grpSpPr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D5893825-B6E9-42AC-9666-F6130A36CCDA}"/>
                </a:ext>
              </a:extLst>
            </p:cNvPr>
            <p:cNvCxnSpPr>
              <a:cxnSpLocks/>
            </p:cNvCxnSpPr>
            <p:nvPr/>
          </p:nvCxnSpPr>
          <p:spPr>
            <a:xfrm>
              <a:off x="3186752" y="5906978"/>
              <a:ext cx="511791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5C1C47C4-2A71-4FA5-B622-6B047F03F18D}"/>
                </a:ext>
              </a:extLst>
            </p:cNvPr>
            <p:cNvSpPr txBox="1"/>
            <p:nvPr/>
          </p:nvSpPr>
          <p:spPr>
            <a:xfrm>
              <a:off x="3675726" y="5768478"/>
              <a:ext cx="787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Average</a:t>
              </a: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7F8A6FA4-058A-4C18-8BA2-17D958A2E26C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2C7E9B5D-D1D4-4EC4-B05E-588246CD7508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43FAF210-20FD-425E-8AD0-66E97EDEF0DE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DB969EE9-E8BF-4FC6-A536-E281C4D37479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CC0EBD4E-F5A7-4BC5-83CA-644119DC984C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661FA4D9-A7D2-4BD1-81B8-F8FA381DB45F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id="{D789C40E-1ABF-4D86-9141-34ECA91EAFD2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F019F3DA-8D1A-4B19-BE13-5ABDA178E729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0216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ADBF402-C47F-4DC1-9FEF-93DC3AB437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6251848" cy="4918076"/>
          </a:xfrm>
        </p:spPr>
        <p:txBody>
          <a:bodyPr anchor="ctr"/>
          <a:lstStyle/>
          <a:p>
            <a:pPr fontAlgn="base"/>
            <a:r>
              <a:rPr lang="de-DE" sz="1800" dirty="0" err="1"/>
              <a:t>Based</a:t>
            </a:r>
            <a:r>
              <a:rPr lang="de-DE" sz="1800" dirty="0"/>
              <a:t> on a </a:t>
            </a:r>
            <a:r>
              <a:rPr lang="de-DE" sz="1800" dirty="0" err="1"/>
              <a:t>publication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Crainic</a:t>
            </a:r>
            <a:r>
              <a:rPr lang="de-DE" sz="1800" dirty="0"/>
              <a:t> et al. (2008)</a:t>
            </a:r>
            <a:r>
              <a:rPr lang="de-DE" sz="1800" baseline="300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6</a:t>
            </a:r>
          </a:p>
          <a:p>
            <a:pPr fontAlgn="base"/>
            <a:endParaRPr lang="de-DE" sz="1800" baseline="30000" dirty="0">
              <a:solidFill>
                <a:srgbClr val="000000"/>
              </a:solidFill>
              <a:latin typeface="Microsoft JhengHei" panose="020B0604030504040204" pitchFamily="34" charset="-120"/>
            </a:endParaRPr>
          </a:p>
          <a:p>
            <a:pPr fontAlgn="base"/>
            <a:r>
              <a:rPr lang="de-DE" sz="1800" dirty="0" err="1"/>
              <a:t>Whenever</a:t>
            </a:r>
            <a:r>
              <a:rPr lang="de-DE" sz="1800" dirty="0"/>
              <a:t> a </a:t>
            </a:r>
            <a:r>
              <a:rPr lang="de-DE" sz="1800" dirty="0" err="1"/>
              <a:t>new</a:t>
            </a:r>
            <a:r>
              <a:rPr lang="de-DE" sz="1800" dirty="0"/>
              <a:t> item </a:t>
            </a:r>
            <a:r>
              <a:rPr lang="de-DE" sz="1800" dirty="0" err="1"/>
              <a:t>is</a:t>
            </a:r>
            <a:r>
              <a:rPr lang="de-DE" sz="1800" dirty="0"/>
              <a:t> to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placed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a box,​</a:t>
            </a: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/>
              <a:t>Put </a:t>
            </a:r>
            <a:r>
              <a:rPr lang="de-DE" sz="1600" dirty="0" err="1"/>
              <a:t>the</a:t>
            </a:r>
            <a:r>
              <a:rPr lang="de-DE" sz="1600" dirty="0"/>
              <a:t> item </a:t>
            </a:r>
            <a:r>
              <a:rPr lang="de-DE" sz="1600" dirty="0" err="1"/>
              <a:t>next</a:t>
            </a:r>
            <a:r>
              <a:rPr lang="de-DE" sz="1600" dirty="0"/>
              <a:t> to </a:t>
            </a:r>
            <a:r>
              <a:rPr lang="de-DE" sz="1600" dirty="0" err="1"/>
              <a:t>the</a:t>
            </a:r>
            <a:r>
              <a:rPr lang="de-DE" sz="1600" dirty="0"/>
              <a:t> '</a:t>
            </a:r>
            <a:r>
              <a:rPr lang="de-DE" sz="1600" dirty="0" err="1"/>
              <a:t>walls</a:t>
            </a:r>
            <a:r>
              <a:rPr lang="de-DE" sz="1600" dirty="0"/>
              <a:t>' of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EPs</a:t>
            </a:r>
            <a:r>
              <a:rPr lang="en-US" sz="1600" dirty="0"/>
              <a:t>​</a:t>
            </a:r>
          </a:p>
          <a:p>
            <a:pPr lvl="1" fontAlgn="base">
              <a:buFont typeface="Symbol" panose="05050102010706020507" pitchFamily="18" charset="2"/>
              <a:buChar char="-"/>
            </a:pPr>
            <a:endParaRPr lang="de-DE" sz="1600" dirty="0"/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 err="1"/>
              <a:t>If</a:t>
            </a:r>
            <a:r>
              <a:rPr lang="de-DE" sz="1600" dirty="0"/>
              <a:t> </a:t>
            </a:r>
            <a:r>
              <a:rPr lang="de-DE" sz="1600" dirty="0" err="1"/>
              <a:t>any</a:t>
            </a:r>
            <a:r>
              <a:rPr lang="de-DE" sz="1600" dirty="0"/>
              <a:t> </a:t>
            </a:r>
            <a:r>
              <a:rPr lang="de-DE" sz="1600" dirty="0" err="1"/>
              <a:t>fits</a:t>
            </a:r>
            <a:r>
              <a:rPr lang="de-DE" sz="1600" dirty="0"/>
              <a:t>, </a:t>
            </a:r>
            <a:r>
              <a:rPr lang="de-DE" sz="1600" dirty="0" err="1"/>
              <a:t>choose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smallest</a:t>
            </a:r>
            <a:r>
              <a:rPr lang="de-DE" sz="1600" dirty="0"/>
              <a:t> </a:t>
            </a:r>
            <a:r>
              <a:rPr lang="de-DE" sz="1600" dirty="0" err="1"/>
              <a:t>increase</a:t>
            </a:r>
            <a:r>
              <a:rPr lang="de-DE" sz="1600" dirty="0"/>
              <a:t>​</a:t>
            </a:r>
          </a:p>
          <a:p>
            <a:pPr lvl="1" fontAlgn="base">
              <a:buFont typeface="Symbol" panose="05050102010706020507" pitchFamily="18" charset="2"/>
              <a:buChar char="-"/>
            </a:pPr>
            <a:endParaRPr lang="de-DE" sz="1600" dirty="0"/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/>
              <a:t>New EPs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maximum </a:t>
            </a:r>
            <a:r>
              <a:rPr lang="de-DE" sz="1600" dirty="0" err="1"/>
              <a:t>corner</a:t>
            </a:r>
            <a:r>
              <a:rPr lang="de-DE" sz="1600" dirty="0"/>
              <a:t> </a:t>
            </a:r>
            <a:r>
              <a:rPr lang="de-DE" sz="1600" dirty="0" err="1"/>
              <a:t>points</a:t>
            </a:r>
            <a:r>
              <a:rPr lang="de-DE" sz="1600" dirty="0"/>
              <a:t> of all </a:t>
            </a:r>
            <a:r>
              <a:rPr lang="de-DE" sz="1600" dirty="0" err="1"/>
              <a:t>items</a:t>
            </a:r>
            <a:r>
              <a:rPr lang="en-US" sz="1600" dirty="0"/>
              <a:t>​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11838D0-3DF9-4934-977A-0F28E990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A822A78-563F-4A81-8952-8C65EF1D0425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93BB1834-71C5-4696-8DD2-E854F16BA85B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8A5B3C5D-9229-4D46-9FE2-B65B831CB303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463EB563-AD9D-49EB-A66E-50D61E5B0A94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C76C7677-15F8-43AF-96E5-4CB58C979488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CAC893D3-922C-4345-B83D-AB66BCC11E59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80494E49-C5EB-4575-A42E-09E0E443EEBC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98D3668-6C77-47A2-B1EA-5491B5F35ADE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  <p:sp>
        <p:nvSpPr>
          <p:cNvPr id="4" name="Rechteck 3">
            <a:extLst>
              <a:ext uri="{FF2B5EF4-FFF2-40B4-BE49-F238E27FC236}">
                <a16:creationId xmlns:a16="http://schemas.microsoft.com/office/drawing/2014/main" id="{69BCC98D-54C8-4C84-A51A-EF0CA33C4CE5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 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4155D69-22B2-494C-A9B3-1CA4E030FE12}"/>
              </a:ext>
            </a:extLst>
          </p:cNvPr>
          <p:cNvSpPr/>
          <p:nvPr/>
        </p:nvSpPr>
        <p:spPr>
          <a:xfrm>
            <a:off x="260350" y="5874809"/>
            <a:ext cx="6096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de-DE" sz="600" baseline="300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 6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„Extreme Point-</a:t>
            </a:r>
            <a:r>
              <a:rPr lang="de-DE" sz="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Based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Heuristics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for </a:t>
            </a:r>
            <a:r>
              <a:rPr lang="de-DE" sz="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Three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-Dimensional Bin </a:t>
            </a:r>
            <a:r>
              <a:rPr lang="de-DE" sz="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Packing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". </a:t>
            </a:r>
            <a:r>
              <a:rPr lang="de-DE" sz="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Carinic</a:t>
            </a:r>
            <a:r>
              <a:rPr lang="de-DE" sz="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et al. 2008. INFORMS Journal on Computing Vol. 20 p. 368-384</a:t>
            </a:r>
            <a:r>
              <a:rPr lang="en-US" sz="600" dirty="0">
                <a:latin typeface="Microsoft JhengHei" panose="020B0604030504040204" pitchFamily="34" charset="-120"/>
              </a:rPr>
              <a:t>​</a:t>
            </a:r>
            <a:endParaRPr lang="en-US" sz="600" b="0" i="0" dirty="0">
              <a:effectLst/>
            </a:endParaRPr>
          </a:p>
        </p:txBody>
      </p:sp>
      <p:pic>
        <p:nvPicPr>
          <p:cNvPr id="6" name="Grafik 5" descr="Ein Bild, das Spiel enthält.&#10;&#10;Automatisch generierte Beschreibung">
            <a:extLst>
              <a:ext uri="{FF2B5EF4-FFF2-40B4-BE49-F238E27FC236}">
                <a16:creationId xmlns:a16="http://schemas.microsoft.com/office/drawing/2014/main" id="{CF6995A1-F620-4F7C-87CB-264EF749F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18" y="3754127"/>
            <a:ext cx="3188602" cy="1739237"/>
          </a:xfrm>
          <a:prstGeom prst="rect">
            <a:avLst/>
          </a:prstGeom>
        </p:spPr>
      </p:pic>
      <p:pic>
        <p:nvPicPr>
          <p:cNvPr id="35" name="Grafik 34" descr="Ein Bild, das Spiel enthält.&#10;&#10;Automatisch generierte Beschreibung">
            <a:extLst>
              <a:ext uri="{FF2B5EF4-FFF2-40B4-BE49-F238E27FC236}">
                <a16:creationId xmlns:a16="http://schemas.microsoft.com/office/drawing/2014/main" id="{0AB47669-0720-4C80-91D4-B06028AEC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15" y="1377763"/>
            <a:ext cx="3079009" cy="17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22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B17A11A-6D22-4A21-8FAD-C88CD97C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742A11E6-B897-4EB0-9650-635CF401AD51}"/>
              </a:ext>
            </a:extLst>
          </p:cNvPr>
          <p:cNvGrpSpPr/>
          <p:nvPr/>
        </p:nvGrpSpPr>
        <p:grpSpPr>
          <a:xfrm>
            <a:off x="5565310" y="1377523"/>
            <a:ext cx="6264382" cy="4102953"/>
            <a:chOff x="5702440" y="913917"/>
            <a:chExt cx="6264382" cy="4102953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E0489D71-776F-4E05-B3D9-7A29D2440CDF}"/>
                </a:ext>
              </a:extLst>
            </p:cNvPr>
            <p:cNvSpPr/>
            <p:nvPr/>
          </p:nvSpPr>
          <p:spPr>
            <a:xfrm>
              <a:off x="6039307" y="2706747"/>
              <a:ext cx="2423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/>
                <a:t> </a:t>
              </a:r>
            </a:p>
          </p:txBody>
        </p:sp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3EABA550-6156-4FED-B9FD-3BB1869A6252}"/>
                </a:ext>
              </a:extLst>
            </p:cNvPr>
            <p:cNvGrpSpPr/>
            <p:nvPr/>
          </p:nvGrpSpPr>
          <p:grpSpPr>
            <a:xfrm>
              <a:off x="5959328" y="913917"/>
              <a:ext cx="6007494" cy="3229849"/>
              <a:chOff x="8083550" y="1555750"/>
              <a:chExt cx="6007494" cy="3229849"/>
            </a:xfrm>
          </p:grpSpPr>
          <p:sp>
            <p:nvSpPr>
              <p:cNvPr id="6" name="Rechteck: abgerundete Ecken 5">
                <a:extLst>
                  <a:ext uri="{FF2B5EF4-FFF2-40B4-BE49-F238E27FC236}">
                    <a16:creationId xmlns:a16="http://schemas.microsoft.com/office/drawing/2014/main" id="{CA432352-EFD7-44A7-88F3-5527592A6365}"/>
                  </a:ext>
                </a:extLst>
              </p:cNvPr>
              <p:cNvSpPr/>
              <p:nvPr/>
            </p:nvSpPr>
            <p:spPr>
              <a:xfrm>
                <a:off x="8083550" y="1555750"/>
                <a:ext cx="2901950" cy="762000"/>
              </a:xfrm>
              <a:prstGeom prst="round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/>
                  <a:t>Sort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items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current</a:t>
                </a:r>
                <a:r>
                  <a:rPr lang="de-DE" dirty="0"/>
                  <a:t> </a:t>
                </a:r>
                <a:r>
                  <a:rPr lang="de-DE" dirty="0" err="1"/>
                  <a:t>order</a:t>
                </a:r>
                <a:endParaRPr lang="de-DE" dirty="0"/>
              </a:p>
            </p:txBody>
          </p:sp>
          <p:sp>
            <p:nvSpPr>
              <p:cNvPr id="7" name="Rechteck: abgerundete Ecken 6">
                <a:extLst>
                  <a:ext uri="{FF2B5EF4-FFF2-40B4-BE49-F238E27FC236}">
                    <a16:creationId xmlns:a16="http://schemas.microsoft.com/office/drawing/2014/main" id="{816509BC-F945-42D0-8CF1-093AC87ABF60}"/>
                  </a:ext>
                </a:extLst>
              </p:cNvPr>
              <p:cNvSpPr/>
              <p:nvPr/>
            </p:nvSpPr>
            <p:spPr>
              <a:xfrm>
                <a:off x="8083550" y="2573185"/>
                <a:ext cx="2901950" cy="806509"/>
              </a:xfrm>
              <a:prstGeom prst="round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/>
                  <a:t>Map</a:t>
                </a:r>
                <a:r>
                  <a:rPr lang="de-DE" dirty="0"/>
                  <a:t> an item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optimal box</a:t>
                </a:r>
              </a:p>
            </p:txBody>
          </p:sp>
          <p:cxnSp>
            <p:nvCxnSpPr>
              <p:cNvPr id="8" name="Gerade Verbindung mit Pfeil 7">
                <a:extLst>
                  <a:ext uri="{FF2B5EF4-FFF2-40B4-BE49-F238E27FC236}">
                    <a16:creationId xmlns:a16="http://schemas.microsoft.com/office/drawing/2014/main" id="{F50C8EB1-4676-4F27-9281-A6F525BEDB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4525" y="2317750"/>
                <a:ext cx="0" cy="2554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hteck: abgerundete Ecken 8">
                <a:extLst>
                  <a:ext uri="{FF2B5EF4-FFF2-40B4-BE49-F238E27FC236}">
                    <a16:creationId xmlns:a16="http://schemas.microsoft.com/office/drawing/2014/main" id="{55412050-BE8F-49D8-B7B2-B446A0AC6756}"/>
                  </a:ext>
                </a:extLst>
              </p:cNvPr>
              <p:cNvSpPr/>
              <p:nvPr/>
            </p:nvSpPr>
            <p:spPr>
              <a:xfrm>
                <a:off x="11166895" y="3100311"/>
                <a:ext cx="2924149" cy="806509"/>
              </a:xfrm>
              <a:prstGeom prst="round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Take a </a:t>
                </a:r>
                <a:r>
                  <a:rPr lang="de-DE" dirty="0" err="1"/>
                  <a:t>new</a:t>
                </a:r>
                <a:r>
                  <a:rPr lang="de-DE" dirty="0"/>
                  <a:t> box</a:t>
                </a:r>
              </a:p>
            </p:txBody>
          </p:sp>
          <p:sp>
            <p:nvSpPr>
              <p:cNvPr id="10" name="Flussdiagramm: Verzweigung 9">
                <a:extLst>
                  <a:ext uri="{FF2B5EF4-FFF2-40B4-BE49-F238E27FC236}">
                    <a16:creationId xmlns:a16="http://schemas.microsoft.com/office/drawing/2014/main" id="{F831CC85-09E2-4D82-97E8-C47F794B8852}"/>
                  </a:ext>
                </a:extLst>
              </p:cNvPr>
              <p:cNvSpPr/>
              <p:nvPr/>
            </p:nvSpPr>
            <p:spPr>
              <a:xfrm>
                <a:off x="8083550" y="3625850"/>
                <a:ext cx="2901950" cy="876300"/>
              </a:xfrm>
              <a:prstGeom prst="flowChartDecision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Box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full</a:t>
                </a:r>
                <a:r>
                  <a:rPr lang="de-DE" dirty="0"/>
                  <a:t>?</a:t>
                </a:r>
              </a:p>
            </p:txBody>
          </p: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F34294BA-2120-4FFD-BA44-A6AF11EDF3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4525" y="3379694"/>
                <a:ext cx="0" cy="2461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Verbinder: gewinkelt 11">
                <a:extLst>
                  <a:ext uri="{FF2B5EF4-FFF2-40B4-BE49-F238E27FC236}">
                    <a16:creationId xmlns:a16="http://schemas.microsoft.com/office/drawing/2014/main" id="{D52FEBB9-4FC0-4B7F-8CF0-8CABF258E30E}"/>
                  </a:ext>
                </a:extLst>
              </p:cNvPr>
              <p:cNvCxnSpPr>
                <a:cxnSpLocks/>
                <a:stCxn id="10" idx="3"/>
                <a:endCxn id="9" idx="2"/>
              </p:cNvCxnSpPr>
              <p:nvPr/>
            </p:nvCxnSpPr>
            <p:spPr>
              <a:xfrm flipV="1">
                <a:off x="10985500" y="3906820"/>
                <a:ext cx="1643470" cy="157180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C37F8868-612B-491E-844C-D5493B21CC67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9534525" y="4502150"/>
                <a:ext cx="0" cy="24049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1E30DA8F-19AE-4B9C-8CB0-FF5982D02748}"/>
                  </a:ext>
                </a:extLst>
              </p:cNvPr>
              <p:cNvSpPr txBox="1"/>
              <p:nvPr/>
            </p:nvSpPr>
            <p:spPr>
              <a:xfrm>
                <a:off x="9014198" y="4447045"/>
                <a:ext cx="48887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r>
                  <a:rPr lang="de-DE" sz="1600" dirty="0" err="1">
                    <a:ea typeface="Microsoft JhengHei"/>
                  </a:rPr>
                  <a:t>No</a:t>
                </a:r>
                <a:endParaRPr lang="de-DE" sz="1600" dirty="0">
                  <a:ea typeface="Microsoft JhengHei"/>
                </a:endParaRPr>
              </a:p>
            </p:txBody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0C91EB9-EA3D-4316-B644-68675F99F12D}"/>
                  </a:ext>
                </a:extLst>
              </p:cNvPr>
              <p:cNvSpPr txBox="1"/>
              <p:nvPr/>
            </p:nvSpPr>
            <p:spPr>
              <a:xfrm>
                <a:off x="10989471" y="4056608"/>
                <a:ext cx="72706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r>
                  <a:rPr lang="de-DE" sz="1600" dirty="0"/>
                  <a:t>Yes</a:t>
                </a:r>
              </a:p>
            </p:txBody>
          </p:sp>
        </p:grpSp>
        <p:cxnSp>
          <p:nvCxnSpPr>
            <p:cNvPr id="17" name="Verbinder: gewinkelt 16">
              <a:extLst>
                <a:ext uri="{FF2B5EF4-FFF2-40B4-BE49-F238E27FC236}">
                  <a16:creationId xmlns:a16="http://schemas.microsoft.com/office/drawing/2014/main" id="{06AE4FE4-D30C-4F7B-962B-9A03E3FCE75F}"/>
                </a:ext>
              </a:extLst>
            </p:cNvPr>
            <p:cNvCxnSpPr>
              <a:cxnSpLocks/>
              <a:stCxn id="9" idx="0"/>
              <a:endCxn id="7" idx="3"/>
            </p:cNvCxnSpPr>
            <p:nvPr/>
          </p:nvCxnSpPr>
          <p:spPr>
            <a:xfrm rot="16200000" flipV="1">
              <a:off x="9621078" y="1574808"/>
              <a:ext cx="123871" cy="1643470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Flussdiagramm: Verzweigung 18">
              <a:extLst>
                <a:ext uri="{FF2B5EF4-FFF2-40B4-BE49-F238E27FC236}">
                  <a16:creationId xmlns:a16="http://schemas.microsoft.com/office/drawing/2014/main" id="{DDF8EF4E-E47B-4200-A9F9-2145F01866A7}"/>
                </a:ext>
              </a:extLst>
            </p:cNvPr>
            <p:cNvSpPr/>
            <p:nvPr/>
          </p:nvSpPr>
          <p:spPr>
            <a:xfrm>
              <a:off x="5959328" y="4100816"/>
              <a:ext cx="2901950" cy="876300"/>
            </a:xfrm>
            <a:prstGeom prst="flowChartDecision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All </a:t>
              </a:r>
              <a:r>
                <a:rPr lang="de-DE" dirty="0" err="1"/>
                <a:t>items</a:t>
              </a:r>
              <a:r>
                <a:rPr lang="de-DE" dirty="0"/>
                <a:t> </a:t>
              </a:r>
              <a:r>
                <a:rPr lang="de-DE" dirty="0" err="1"/>
                <a:t>assigned</a:t>
              </a:r>
              <a:r>
                <a:rPr lang="de-DE" dirty="0"/>
                <a:t>?</a:t>
              </a:r>
            </a:p>
          </p:txBody>
        </p: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2F342125-4F7E-4BB8-82FB-4DFF9073BB94}"/>
                </a:ext>
              </a:extLst>
            </p:cNvPr>
            <p:cNvCxnSpPr>
              <a:cxnSpLocks/>
              <a:stCxn id="19" idx="3"/>
              <a:endCxn id="23" idx="1"/>
            </p:cNvCxnSpPr>
            <p:nvPr/>
          </p:nvCxnSpPr>
          <p:spPr>
            <a:xfrm flipV="1">
              <a:off x="8861278" y="4535092"/>
              <a:ext cx="181395" cy="387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92D122B1-EBBF-45A3-A86B-01A64468F115}"/>
                </a:ext>
              </a:extLst>
            </p:cNvPr>
            <p:cNvSpPr/>
            <p:nvPr/>
          </p:nvSpPr>
          <p:spPr>
            <a:xfrm>
              <a:off x="9042673" y="4131837"/>
              <a:ext cx="2924149" cy="806509"/>
            </a:xfrm>
            <a:prstGeom prst="roundRect">
              <a:avLst/>
            </a:prstGeom>
            <a:solidFill>
              <a:srgbClr val="0090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Create </a:t>
              </a:r>
              <a:r>
                <a:rPr lang="de-DE" dirty="0" err="1"/>
                <a:t>instructions</a:t>
              </a:r>
              <a:r>
                <a:rPr lang="de-DE" dirty="0"/>
                <a:t> </a:t>
              </a:r>
              <a:r>
                <a:rPr lang="de-DE" dirty="0" err="1"/>
                <a:t>and</a:t>
              </a:r>
              <a:r>
                <a:rPr lang="de-DE" dirty="0"/>
                <a:t> </a:t>
              </a:r>
              <a:r>
                <a:rPr lang="de-DE" dirty="0" err="1"/>
                <a:t>statistics</a:t>
              </a:r>
              <a:endParaRPr lang="de-DE" dirty="0"/>
            </a:p>
          </p:txBody>
        </p: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9695136C-7B92-4439-A3CD-E7DA04DEC796}"/>
                </a:ext>
              </a:extLst>
            </p:cNvPr>
            <p:cNvGrpSpPr/>
            <p:nvPr/>
          </p:nvGrpSpPr>
          <p:grpSpPr>
            <a:xfrm>
              <a:off x="5702440" y="2334607"/>
              <a:ext cx="256889" cy="2204359"/>
              <a:chOff x="5702440" y="2334607"/>
              <a:chExt cx="256889" cy="2204359"/>
            </a:xfrm>
          </p:grpSpPr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C0630469-C3C9-4FAB-9711-DC8469AE13CE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5702440" y="4538966"/>
                <a:ext cx="25688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Verbinder: gewinkelt 27">
                <a:extLst>
                  <a:ext uri="{FF2B5EF4-FFF2-40B4-BE49-F238E27FC236}">
                    <a16:creationId xmlns:a16="http://schemas.microsoft.com/office/drawing/2014/main" id="{1962A741-D3CF-443A-A0B2-21D16E839123}"/>
                  </a:ext>
                </a:extLst>
              </p:cNvPr>
              <p:cNvCxnSpPr>
                <a:cxnSpLocks/>
                <a:endCxn id="7" idx="1"/>
              </p:cNvCxnSpPr>
              <p:nvPr/>
            </p:nvCxnSpPr>
            <p:spPr>
              <a:xfrm rot="5400000" flipH="1" flipV="1">
                <a:off x="4728706" y="3308344"/>
                <a:ext cx="2204359" cy="256886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14E3CA27-FBB3-494D-91D0-DB35D6F0A8E8}"/>
                </a:ext>
              </a:extLst>
            </p:cNvPr>
            <p:cNvSpPr txBox="1"/>
            <p:nvPr/>
          </p:nvSpPr>
          <p:spPr>
            <a:xfrm>
              <a:off x="8563323" y="4603838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de-DE" sz="1600" dirty="0">
                  <a:ea typeface="Microsoft JhengHei"/>
                </a:rPr>
                <a:t>Yes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5B6AD6B2-08C5-4EE9-9FBB-794A760C2C5F}"/>
                </a:ext>
              </a:extLst>
            </p:cNvPr>
            <p:cNvSpPr txBox="1"/>
            <p:nvPr/>
          </p:nvSpPr>
          <p:spPr>
            <a:xfrm>
              <a:off x="5828174" y="4678316"/>
              <a:ext cx="72706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r>
                <a:rPr lang="de-DE" sz="1600" dirty="0" err="1">
                  <a:ea typeface="Microsoft JhengHei"/>
                </a:rPr>
                <a:t>No</a:t>
              </a:r>
              <a:endParaRPr lang="de-DE" sz="1600" dirty="0">
                <a:ea typeface="Microsoft JhengHei"/>
              </a:endParaRPr>
            </a:p>
          </p:txBody>
        </p:sp>
      </p:grpSp>
      <p:sp>
        <p:nvSpPr>
          <p:cNvPr id="51" name="Textfeld 50">
            <a:extLst>
              <a:ext uri="{FF2B5EF4-FFF2-40B4-BE49-F238E27FC236}">
                <a16:creationId xmlns:a16="http://schemas.microsoft.com/office/drawing/2014/main" id="{0287059F-40D3-456F-A39E-6BCA8EE66B9D}"/>
              </a:ext>
            </a:extLst>
          </p:cNvPr>
          <p:cNvSpPr txBox="1"/>
          <p:nvPr/>
        </p:nvSpPr>
        <p:spPr>
          <a:xfrm>
            <a:off x="311499" y="1175658"/>
            <a:ext cx="4961659" cy="481818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de-DE" dirty="0">
                <a:ea typeface="Microsoft JhengHei"/>
              </a:rPr>
              <a:t>'</a:t>
            </a:r>
            <a:r>
              <a:rPr lang="de-DE" dirty="0"/>
              <a:t>Optimal</a:t>
            </a:r>
            <a:r>
              <a:rPr lang="de-DE" dirty="0">
                <a:ea typeface="Microsoft JhengHei"/>
              </a:rPr>
              <a:t>'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specified</a:t>
            </a:r>
            <a:r>
              <a:rPr lang="de-DE" dirty="0"/>
              <a:t> to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</a:t>
            </a:r>
            <a:endParaRPr lang="de-DE" dirty="0"/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324CC695-FF02-418D-9049-51A32C809284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CD2B4114-7617-4861-92D9-CB42960215DC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43B7D943-3CB1-4EC9-8724-0ADD96690877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C3C5531C-EE6D-4150-BE4C-CBD8B4C675A4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BDB45890-20DF-48AE-A83B-9BE26FA10932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65E6E70-311D-492F-9436-29AE9399232E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0AE248A6-FB02-4F02-A758-B21793496DE3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682DD41F-21A4-4907-9A16-00F6F5FACB84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396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ADBF402-C47F-4DC1-9FEF-93DC3AB437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667" y="960589"/>
            <a:ext cx="11531600" cy="4918076"/>
          </a:xfrm>
        </p:spPr>
        <p:txBody>
          <a:bodyPr anchor="ctr"/>
          <a:lstStyle/>
          <a:p>
            <a:pPr fontAlgn="base"/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Input: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order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containing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b="1" dirty="0">
                <a:solidFill>
                  <a:srgbClr val="000000"/>
                </a:solidFill>
                <a:latin typeface="Microsoft JhengHei" panose="020B0604030504040204" pitchFamily="34" charset="-120"/>
              </a:rPr>
              <a:t>N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items</a:t>
            </a:r>
            <a:r>
              <a:rPr lang="de-DE" sz="1800" dirty="0">
                <a:latin typeface="Microsoft JhengHei" panose="020B0604030504040204" pitchFamily="34" charset="-120"/>
              </a:rPr>
              <a:t>​</a:t>
            </a:r>
            <a:endParaRPr lang="de-DE" sz="1800" dirty="0">
              <a:latin typeface="Arial" panose="020B0604020202020204" pitchFamily="34" charset="0"/>
            </a:endParaRPr>
          </a:p>
          <a:p>
            <a:pPr fontAlgn="base"/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Output: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list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of </a:t>
            </a:r>
            <a:r>
              <a:rPr lang="de-DE" sz="1800" b="1" dirty="0">
                <a:solidFill>
                  <a:srgbClr val="000000"/>
                </a:solidFill>
                <a:latin typeface="Microsoft JhengHei" panose="020B0604030504040204" pitchFamily="34" charset="-120"/>
              </a:rPr>
              <a:t>M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boxes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packed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with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input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items</a:t>
            </a:r>
            <a:r>
              <a:rPr lang="de-DE" sz="1800" dirty="0">
                <a:latin typeface="Microsoft JhengHei" panose="020B0604030504040204" pitchFamily="34" charset="-120"/>
              </a:rPr>
              <a:t>​</a:t>
            </a:r>
          </a:p>
          <a:p>
            <a:pPr marL="0" indent="0" fontAlgn="base">
              <a:buNone/>
            </a:pPr>
            <a:endParaRPr lang="de-DE" sz="1800" dirty="0">
              <a:latin typeface="Arial" panose="020B0604020202020204" pitchFamily="34" charset="0"/>
            </a:endParaRPr>
          </a:p>
          <a:p>
            <a:pPr fontAlgn="base"/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All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items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are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sorted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in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decreasing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order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endParaRPr lang="de-DE" sz="1800" i="1" dirty="0">
              <a:solidFill>
                <a:srgbClr val="000000"/>
              </a:solidFill>
              <a:latin typeface="Microsoft JhengHei" panose="020B0604030504040204" pitchFamily="34" charset="-120"/>
            </a:endParaRPr>
          </a:p>
          <a:p>
            <a:pPr fontAlgn="base"/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Restrictions</a:t>
            </a:r>
            <a:r>
              <a:rPr lang="de-DE" sz="18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/Properties</a:t>
            </a:r>
            <a:endParaRPr lang="de-DE" sz="18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Successor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items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are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of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sizes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less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or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equal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to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predecessor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ones</a:t>
            </a:r>
            <a:r>
              <a:rPr lang="de-DE" sz="1600" dirty="0">
                <a:latin typeface="Microsoft JhengHei" panose="020B0604030504040204" pitchFamily="34" charset="-120"/>
              </a:rPr>
              <a:t>​</a:t>
            </a:r>
            <a:endParaRPr lang="de-DE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All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items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keep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their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orientation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after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insertion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into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a box</a:t>
            </a:r>
            <a:r>
              <a:rPr lang="en-US" sz="1600" dirty="0">
                <a:latin typeface="Microsoft JhengHei" panose="020B0604030504040204" pitchFamily="34" charset="-120"/>
              </a:rPr>
              <a:t>​</a:t>
            </a:r>
            <a:endParaRPr lang="de-DE" sz="1800" dirty="0"/>
          </a:p>
          <a:p>
            <a:pPr fontAlgn="base"/>
            <a:r>
              <a:rPr lang="de-DE" sz="18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Criteria</a:t>
            </a:r>
            <a:r>
              <a:rPr lang="de-DE" sz="1800" dirty="0">
                <a:latin typeface="Microsoft JhengHei" panose="020B0604030504040204" pitchFamily="34" charset="-120"/>
              </a:rPr>
              <a:t>​ for </a:t>
            </a:r>
            <a:r>
              <a:rPr lang="de-DE" sz="1800" dirty="0" err="1">
                <a:latin typeface="Microsoft JhengHei" panose="020B0604030504040204" pitchFamily="34" charset="-120"/>
              </a:rPr>
              <a:t>sorting</a:t>
            </a:r>
            <a:r>
              <a:rPr lang="de-DE" sz="1800" dirty="0">
                <a:latin typeface="Microsoft JhengHei" panose="020B0604030504040204" pitchFamily="34" charset="-120"/>
              </a:rPr>
              <a:t> </a:t>
            </a:r>
            <a:r>
              <a:rPr lang="de-DE" sz="1800" dirty="0" err="1">
                <a:latin typeface="Microsoft JhengHei" panose="020B0604030504040204" pitchFamily="34" charset="-120"/>
              </a:rPr>
              <a:t>items</a:t>
            </a:r>
            <a:endParaRPr lang="de-DE" sz="18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Area</a:t>
            </a:r>
            <a:r>
              <a:rPr lang="en-US" sz="1600" dirty="0">
                <a:latin typeface="Microsoft JhengHei" panose="020B0604030504040204" pitchFamily="34" charset="-120"/>
              </a:rPr>
              <a:t>​</a:t>
            </a:r>
            <a:endParaRPr lang="en-US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Height</a:t>
            </a:r>
            <a:r>
              <a:rPr lang="en-US" sz="1600" dirty="0">
                <a:latin typeface="Microsoft JhengHei" panose="020B0604030504040204" pitchFamily="34" charset="-120"/>
              </a:rPr>
              <a:t>​</a:t>
            </a:r>
            <a:endParaRPr lang="en-US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First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volume</a:t>
            </a:r>
            <a:r>
              <a:rPr lang="de-DE" sz="1600" dirty="0">
                <a:latin typeface="Microsoft JhengHei" panose="020B0604030504040204" pitchFamily="34" charset="-120"/>
              </a:rPr>
              <a:t>​</a:t>
            </a:r>
            <a:endParaRPr lang="de-DE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First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volume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height</a:t>
            </a:r>
            <a:r>
              <a:rPr lang="de-DE" sz="1600" dirty="0">
                <a:latin typeface="Microsoft JhengHei" panose="020B0604030504040204" pitchFamily="34" charset="-120"/>
              </a:rPr>
              <a:t>​</a:t>
            </a:r>
            <a:endParaRPr lang="de-DE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First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area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height</a:t>
            </a:r>
            <a:r>
              <a:rPr lang="de-DE" sz="1600" dirty="0">
                <a:latin typeface="Microsoft JhengHei" panose="020B0604030504040204" pitchFamily="34" charset="-120"/>
              </a:rPr>
              <a:t>​</a:t>
            </a:r>
            <a:endParaRPr lang="de-DE" sz="1600" dirty="0">
              <a:latin typeface="Arial" panose="020B0604020202020204" pitchFamily="34" charset="0"/>
            </a:endParaRPr>
          </a:p>
          <a:p>
            <a:pPr lvl="1" fontAlgn="base">
              <a:buFont typeface="Symbol" panose="05050102010706020507" pitchFamily="18" charset="2"/>
              <a:buChar char="-"/>
            </a:pP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First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,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then</a:t>
            </a:r>
            <a:r>
              <a:rPr lang="de-DE" sz="1600" dirty="0">
                <a:solidFill>
                  <a:srgbClr val="000000"/>
                </a:solidFill>
                <a:latin typeface="Microsoft JhengHei" panose="020B0604030504040204" pitchFamily="34" charset="-12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Microsoft JhengHei" panose="020B0604030504040204" pitchFamily="34" charset="-120"/>
              </a:rPr>
              <a:t>area</a:t>
            </a:r>
            <a:r>
              <a:rPr lang="en-US" sz="1600" dirty="0">
                <a:latin typeface="Microsoft JhengHei" panose="020B0604030504040204" pitchFamily="34" charset="-120"/>
              </a:rPr>
              <a:t>​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11838D0-3DF9-4934-977A-0F28E990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pic>
        <p:nvPicPr>
          <p:cNvPr id="5" name="Grafik 4" descr="Link">
            <a:hlinkClick r:id="rId2" action="ppaction://hlinksldjump"/>
            <a:extLst>
              <a:ext uri="{FF2B5EF4-FFF2-40B4-BE49-F238E27FC236}">
                <a16:creationId xmlns:a16="http://schemas.microsoft.com/office/drawing/2014/main" id="{EC630FF4-9189-4017-8B12-F0B2BB391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16502" y="2295604"/>
            <a:ext cx="340019" cy="340019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960E1FD4-0ABC-443D-B6A1-40C5A6F1EF87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8C3CB6C5-3A76-4443-BD02-BD618E7F8DB1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D5B319A8-EB16-446A-93A6-B6083BEC36BD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F8BA1D60-585F-4D4F-B898-56D30A6F5287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4D85DF93-E0B9-43C0-80E1-227833CEAD5D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69D465BC-B1D9-4188-AEF0-780423151C03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3F237C7F-BE77-441F-AB84-F8F49F14987A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0027E338-86E8-41B3-8D17-BFEECB617D2C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288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1838D0-3DF9-4934-977A-0F28E990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Variants</a:t>
            </a:r>
            <a:endParaRPr lang="de-DE" dirty="0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E212387C-7645-4327-9655-A007D1C0B48C}"/>
              </a:ext>
            </a:extLst>
          </p:cNvPr>
          <p:cNvGrpSpPr/>
          <p:nvPr/>
        </p:nvGrpSpPr>
        <p:grpSpPr>
          <a:xfrm>
            <a:off x="2103441" y="1124168"/>
            <a:ext cx="3603600" cy="3894982"/>
            <a:chOff x="2103441" y="963397"/>
            <a:chExt cx="3603600" cy="3894982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E48763F-D7E7-45F7-B200-14D90A155DB5}"/>
                </a:ext>
              </a:extLst>
            </p:cNvPr>
            <p:cNvSpPr/>
            <p:nvPr/>
          </p:nvSpPr>
          <p:spPr>
            <a:xfrm>
              <a:off x="2103441" y="963397"/>
              <a:ext cx="3603600" cy="813979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/>
                <a:t>EP-FFD: </a:t>
              </a:r>
              <a:r>
                <a:rPr lang="de-DE" b="1" dirty="0" err="1"/>
                <a:t>first</a:t>
              </a:r>
              <a:r>
                <a:rPr lang="de-DE" b="1" dirty="0"/>
                <a:t> fit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C4C4530E-68F4-49EE-86FD-DCBF8AF7A39A}"/>
                </a:ext>
              </a:extLst>
            </p:cNvPr>
            <p:cNvSpPr/>
            <p:nvPr/>
          </p:nvSpPr>
          <p:spPr>
            <a:xfrm>
              <a:off x="2111349" y="1793372"/>
              <a:ext cx="3583225" cy="30650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D9D2222A-CCFB-4E49-8263-F35E422348B4}"/>
                    </a:ext>
                  </a:extLst>
                </p:cNvPr>
                <p:cNvSpPr txBox="1"/>
                <p:nvPr/>
              </p:nvSpPr>
              <p:spPr>
                <a:xfrm>
                  <a:off x="2111349" y="1798137"/>
                  <a:ext cx="3583225" cy="3060242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 err="1"/>
                    <a:t>Put</a:t>
                  </a:r>
                  <a:r>
                    <a:rPr lang="de-DE" dirty="0"/>
                    <a:t> an item </a:t>
                  </a:r>
                  <a:r>
                    <a:rPr lang="de-DE" dirty="0" err="1"/>
                    <a:t>into</a:t>
                  </a:r>
                  <a:r>
                    <a:rPr lang="de-DE" dirty="0"/>
                    <a:t> a box</a:t>
                  </a:r>
                </a:p>
                <a:p>
                  <a:pPr>
                    <a:buClr>
                      <a:srgbClr val="0090A7"/>
                    </a:buClr>
                  </a:pPr>
                  <a:endParaRPr lang="de-DE" sz="1100" dirty="0"/>
                </a:p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 err="1"/>
                    <a:t>If</a:t>
                  </a:r>
                  <a:r>
                    <a:rPr lang="de-DE" dirty="0"/>
                    <a:t> </a:t>
                  </a:r>
                  <a:r>
                    <a:rPr lang="de-DE" dirty="0" err="1"/>
                    <a:t>the</a:t>
                  </a:r>
                  <a:r>
                    <a:rPr lang="de-DE" dirty="0"/>
                    <a:t> </a:t>
                  </a:r>
                  <a:r>
                    <a:rPr lang="de-DE" dirty="0" err="1"/>
                    <a:t>current</a:t>
                  </a:r>
                  <a:r>
                    <a:rPr lang="de-DE" dirty="0"/>
                    <a:t> box </a:t>
                  </a:r>
                  <a:r>
                    <a:rPr lang="de-DE" dirty="0" err="1"/>
                    <a:t>is</a:t>
                  </a:r>
                  <a:r>
                    <a:rPr lang="de-DE" dirty="0"/>
                    <a:t> </a:t>
                  </a:r>
                  <a:r>
                    <a:rPr lang="de-DE" dirty="0" err="1"/>
                    <a:t>too</a:t>
                  </a:r>
                  <a:r>
                    <a:rPr lang="de-DE" dirty="0"/>
                    <a:t> </a:t>
                  </a:r>
                  <a:r>
                    <a:rPr lang="de-DE" dirty="0" err="1"/>
                    <a:t>full</a:t>
                  </a:r>
                  <a:r>
                    <a:rPr lang="de-DE" dirty="0"/>
                    <a:t> for </a:t>
                  </a:r>
                  <a:r>
                    <a:rPr lang="de-DE" dirty="0" err="1"/>
                    <a:t>the</a:t>
                  </a:r>
                  <a:r>
                    <a:rPr lang="de-DE" dirty="0"/>
                    <a:t> item, pick a </a:t>
                  </a:r>
                  <a:r>
                    <a:rPr lang="de-DE" dirty="0" err="1"/>
                    <a:t>new</a:t>
                  </a:r>
                  <a:r>
                    <a:rPr lang="de-DE" dirty="0"/>
                    <a:t> box</a:t>
                  </a:r>
                </a:p>
                <a:p>
                  <a:pPr>
                    <a:buClr>
                      <a:srgbClr val="0090A7"/>
                    </a:buClr>
                  </a:pPr>
                  <a:endParaRPr lang="de-DE" sz="1100" dirty="0"/>
                </a:p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/>
                    <a:t>Time </a:t>
                  </a:r>
                  <a:r>
                    <a:rPr lang="de-DE" dirty="0" err="1"/>
                    <a:t>complexity</a:t>
                  </a:r>
                  <a:r>
                    <a:rPr lang="de-DE" dirty="0"/>
                    <a:t>: </a:t>
                  </a:r>
                  <a:br>
                    <a:rPr lang="de-DE" i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a:b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3∙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⊆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D9D2222A-CCFB-4E49-8263-F35E422348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1349" y="1798137"/>
                  <a:ext cx="3583225" cy="3060242"/>
                </a:xfrm>
                <a:prstGeom prst="rect">
                  <a:avLst/>
                </a:prstGeom>
                <a:blipFill>
                  <a:blip r:embed="rId2"/>
                  <a:stretch>
                    <a:fillRect l="-707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38F0F009-27DF-41C4-AB3F-8B2347FB29B6}"/>
              </a:ext>
            </a:extLst>
          </p:cNvPr>
          <p:cNvGrpSpPr/>
          <p:nvPr/>
        </p:nvGrpSpPr>
        <p:grpSpPr>
          <a:xfrm>
            <a:off x="6496484" y="1124168"/>
            <a:ext cx="3601615" cy="3900265"/>
            <a:chOff x="6496484" y="963397"/>
            <a:chExt cx="3601615" cy="3900265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863B6E7-2FD9-4897-90C1-C6826EFC36D5}"/>
                </a:ext>
              </a:extLst>
            </p:cNvPr>
            <p:cNvSpPr/>
            <p:nvPr/>
          </p:nvSpPr>
          <p:spPr>
            <a:xfrm>
              <a:off x="6496484" y="963397"/>
              <a:ext cx="3600000" cy="813979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/>
                <a:t>EP-BFD: </a:t>
              </a:r>
              <a:r>
                <a:rPr lang="de-DE" b="1" dirty="0" err="1"/>
                <a:t>best</a:t>
              </a:r>
              <a:r>
                <a:rPr lang="de-DE" b="1" dirty="0"/>
                <a:t> fit</a:t>
              </a: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80CFB463-D249-4A2D-9590-C5EBC1935EF3}"/>
                </a:ext>
              </a:extLst>
            </p:cNvPr>
            <p:cNvSpPr/>
            <p:nvPr/>
          </p:nvSpPr>
          <p:spPr>
            <a:xfrm>
              <a:off x="6502451" y="1793372"/>
              <a:ext cx="3585600" cy="30650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feld 28">
                  <a:extLst>
                    <a:ext uri="{FF2B5EF4-FFF2-40B4-BE49-F238E27FC236}">
                      <a16:creationId xmlns:a16="http://schemas.microsoft.com/office/drawing/2014/main" id="{DA1D487D-089A-4FBF-AB2E-92B35F8CFCE6}"/>
                    </a:ext>
                  </a:extLst>
                </p:cNvPr>
                <p:cNvSpPr txBox="1"/>
                <p:nvPr/>
              </p:nvSpPr>
              <p:spPr>
                <a:xfrm>
                  <a:off x="6498099" y="1803420"/>
                  <a:ext cx="3600000" cy="3060242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>
                    <a:buClr>
                      <a:srgbClr val="0090A7"/>
                    </a:buClr>
                  </a:pPr>
                  <a:r>
                    <a:rPr lang="de-DE" dirty="0" err="1"/>
                    <a:t>Before</a:t>
                  </a:r>
                  <a:r>
                    <a:rPr lang="de-DE" dirty="0"/>
                    <a:t> </a:t>
                  </a:r>
                  <a:r>
                    <a:rPr lang="de-DE" dirty="0" err="1"/>
                    <a:t>inserting</a:t>
                  </a:r>
                  <a:r>
                    <a:rPr lang="de-DE" dirty="0"/>
                    <a:t> </a:t>
                  </a:r>
                  <a:r>
                    <a:rPr lang="de-DE" dirty="0" err="1"/>
                    <a:t>the</a:t>
                  </a:r>
                  <a:r>
                    <a:rPr lang="de-DE" dirty="0"/>
                    <a:t> </a:t>
                  </a:r>
                  <a:r>
                    <a:rPr lang="de-DE" dirty="0" err="1"/>
                    <a:t>current</a:t>
                  </a:r>
                  <a:r>
                    <a:rPr lang="de-DE" dirty="0"/>
                    <a:t> item:</a:t>
                  </a:r>
                </a:p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 err="1"/>
                    <a:t>If</a:t>
                  </a:r>
                  <a:r>
                    <a:rPr lang="de-DE" dirty="0"/>
                    <a:t> </a:t>
                  </a:r>
                  <a:r>
                    <a:rPr lang="de-DE" dirty="0" err="1"/>
                    <a:t>no</a:t>
                  </a:r>
                  <a:r>
                    <a:rPr lang="de-DE" dirty="0"/>
                    <a:t> </a:t>
                  </a:r>
                  <a:r>
                    <a:rPr lang="de-DE" dirty="0" err="1"/>
                    <a:t>previously</a:t>
                  </a:r>
                  <a:r>
                    <a:rPr lang="de-DE" dirty="0"/>
                    <a:t> </a:t>
                  </a:r>
                  <a:r>
                    <a:rPr lang="de-DE" dirty="0" err="1"/>
                    <a:t>packed</a:t>
                  </a:r>
                  <a:r>
                    <a:rPr lang="de-DE" dirty="0"/>
                    <a:t> box </a:t>
                  </a:r>
                  <a:r>
                    <a:rPr lang="de-DE" dirty="0" err="1"/>
                    <a:t>has</a:t>
                  </a:r>
                  <a:r>
                    <a:rPr lang="de-DE" dirty="0"/>
                    <a:t> </a:t>
                  </a:r>
                  <a:r>
                    <a:rPr lang="de-DE" dirty="0" err="1"/>
                    <a:t>enough</a:t>
                  </a:r>
                  <a:r>
                    <a:rPr lang="de-DE" dirty="0"/>
                    <a:t> </a:t>
                  </a:r>
                  <a:r>
                    <a:rPr lang="de-DE" dirty="0" err="1"/>
                    <a:t>room</a:t>
                  </a:r>
                  <a:r>
                    <a:rPr lang="de-DE" dirty="0"/>
                    <a:t>, </a:t>
                  </a:r>
                  <a:r>
                    <a:rPr lang="de-DE" dirty="0" err="1"/>
                    <a:t>place</a:t>
                  </a:r>
                  <a:r>
                    <a:rPr lang="de-DE" dirty="0"/>
                    <a:t> </a:t>
                  </a:r>
                  <a:r>
                    <a:rPr lang="de-DE" dirty="0" err="1"/>
                    <a:t>the</a:t>
                  </a:r>
                  <a:r>
                    <a:rPr lang="de-DE" dirty="0"/>
                    <a:t> item in a </a:t>
                  </a:r>
                  <a:r>
                    <a:rPr lang="de-DE" dirty="0" err="1"/>
                    <a:t>new</a:t>
                  </a:r>
                  <a:r>
                    <a:rPr lang="de-DE" dirty="0"/>
                    <a:t> box</a:t>
                  </a:r>
                </a:p>
                <a:p>
                  <a:pPr>
                    <a:buClr>
                      <a:srgbClr val="0090A7"/>
                    </a:buClr>
                  </a:pPr>
                  <a:endParaRPr lang="de-DE" sz="1100" dirty="0"/>
                </a:p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 err="1"/>
                    <a:t>Otherwise</a:t>
                  </a:r>
                  <a:r>
                    <a:rPr lang="de-DE" dirty="0"/>
                    <a:t> pick one </a:t>
                  </a:r>
                  <a:r>
                    <a:rPr lang="de-DE" dirty="0" err="1"/>
                    <a:t>which</a:t>
                  </a:r>
                  <a:r>
                    <a:rPr lang="de-DE" dirty="0"/>
                    <a:t> </a:t>
                  </a:r>
                  <a:r>
                    <a:rPr lang="de-DE" dirty="0" err="1"/>
                    <a:t>maximizes</a:t>
                  </a:r>
                  <a:r>
                    <a:rPr lang="de-DE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endParaRPr lang="de-DE" dirty="0"/>
                </a:p>
                <a:p>
                  <a:pPr>
                    <a:buClr>
                      <a:srgbClr val="0090A7"/>
                    </a:buClr>
                  </a:pPr>
                  <a:endParaRPr lang="de-DE" sz="1100" dirty="0"/>
                </a:p>
                <a:p>
                  <a:pPr marL="285750" indent="-285750">
                    <a:buClr>
                      <a:srgbClr val="0090A7"/>
                    </a:buClr>
                    <a:buFont typeface="Wingdings" panose="05000000000000000000" pitchFamily="2" charset="2"/>
                    <a:buChar char="§"/>
                  </a:pPr>
                  <a:r>
                    <a:rPr lang="de-DE" dirty="0"/>
                    <a:t>Time </a:t>
                  </a:r>
                  <a:r>
                    <a:rPr lang="de-DE" dirty="0" err="1"/>
                    <a:t>complexity</a:t>
                  </a:r>
                  <a:r>
                    <a:rPr lang="de-DE" dirty="0"/>
                    <a:t>: </a:t>
                  </a:r>
                  <a:r>
                    <a:rPr lang="de-DE" dirty="0" err="1"/>
                    <a:t>depends</a:t>
                  </a:r>
                  <a:r>
                    <a:rPr lang="de-DE" dirty="0"/>
                    <a:t> 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29" name="Textfeld 28">
                  <a:extLst>
                    <a:ext uri="{FF2B5EF4-FFF2-40B4-BE49-F238E27FC236}">
                      <a16:creationId xmlns:a16="http://schemas.microsoft.com/office/drawing/2014/main" id="{DA1D487D-089A-4FBF-AB2E-92B35F8CFC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8099" y="1803420"/>
                  <a:ext cx="3600000" cy="3060242"/>
                </a:xfrm>
                <a:prstGeom prst="rect">
                  <a:avLst/>
                </a:prstGeom>
                <a:blipFill>
                  <a:blip r:embed="rId3"/>
                  <a:stretch>
                    <a:fillRect l="-1523" b="-598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B6E83DB2-82AC-46A8-9B46-FC10F534C0FF}"/>
                  </a:ext>
                </a:extLst>
              </p:cNvPr>
              <p:cNvSpPr txBox="1"/>
              <p:nvPr/>
            </p:nvSpPr>
            <p:spPr>
              <a:xfrm>
                <a:off x="341644" y="5230170"/>
                <a:ext cx="115286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The </a:t>
                </a:r>
                <a:r>
                  <a:rPr lang="de-DE" dirty="0" err="1"/>
                  <a:t>merit</a:t>
                </a:r>
                <a:r>
                  <a:rPr lang="de-DE" dirty="0"/>
                  <a:t> </a:t>
                </a:r>
                <a:r>
                  <a:rPr lang="de-DE" dirty="0" err="1"/>
                  <a:t>function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is</a:t>
                </a:r>
                <a:r>
                  <a:rPr lang="de-DE" dirty="0"/>
                  <a:t> one of: </a:t>
                </a:r>
                <a:r>
                  <a:rPr lang="de-DE" dirty="0" err="1"/>
                  <a:t>maximize</a:t>
                </a:r>
                <a:r>
                  <a:rPr lang="de-DE" dirty="0"/>
                  <a:t> </a:t>
                </a:r>
                <a:r>
                  <a:rPr lang="de-DE" dirty="0" err="1"/>
                  <a:t>free</a:t>
                </a:r>
                <a:r>
                  <a:rPr lang="de-DE" dirty="0"/>
                  <a:t> </a:t>
                </a:r>
                <a:r>
                  <a:rPr lang="de-DE" dirty="0" err="1"/>
                  <a:t>volume</a:t>
                </a:r>
                <a:r>
                  <a:rPr lang="de-DE" dirty="0"/>
                  <a:t> after item </a:t>
                </a:r>
                <a:r>
                  <a:rPr lang="de-DE" dirty="0" err="1"/>
                  <a:t>insertion</a:t>
                </a:r>
                <a:r>
                  <a:rPr lang="de-DE" dirty="0"/>
                  <a:t>, </a:t>
                </a:r>
                <a:r>
                  <a:rPr lang="de-DE" dirty="0" err="1"/>
                  <a:t>minimize</a:t>
                </a:r>
                <a:r>
                  <a:rPr lang="de-DE" dirty="0"/>
                  <a:t> </a:t>
                </a:r>
                <a:r>
                  <a:rPr lang="de-DE" dirty="0" err="1"/>
                  <a:t>packing</a:t>
                </a:r>
                <a:r>
                  <a:rPr lang="de-DE" dirty="0"/>
                  <a:t> </a:t>
                </a:r>
                <a:r>
                  <a:rPr lang="de-DE" dirty="0" err="1"/>
                  <a:t>size</a:t>
                </a:r>
                <a:r>
                  <a:rPr lang="de-DE" dirty="0"/>
                  <a:t>, </a:t>
                </a:r>
                <a:r>
                  <a:rPr lang="de-DE" dirty="0" err="1"/>
                  <a:t>minimize</a:t>
                </a:r>
                <a:r>
                  <a:rPr lang="de-DE" dirty="0"/>
                  <a:t> </a:t>
                </a:r>
                <a:r>
                  <a:rPr lang="de-DE" dirty="0" err="1"/>
                  <a:t>packing</a:t>
                </a:r>
                <a:r>
                  <a:rPr lang="de-DE" dirty="0"/>
                  <a:t> </a:t>
                </a:r>
                <a:r>
                  <a:rPr lang="de-DE" dirty="0" err="1"/>
                  <a:t>size</a:t>
                </a:r>
                <a:r>
                  <a:rPr lang="de-DE" dirty="0"/>
                  <a:t> </a:t>
                </a:r>
                <a:r>
                  <a:rPr lang="de-DE" dirty="0" err="1"/>
                  <a:t>leveled</a:t>
                </a:r>
                <a:r>
                  <a:rPr lang="de-DE" dirty="0"/>
                  <a:t>, </a:t>
                </a:r>
                <a:r>
                  <a:rPr lang="de-DE" dirty="0" err="1"/>
                  <a:t>maximize</a:t>
                </a:r>
                <a:r>
                  <a:rPr lang="de-DE" dirty="0"/>
                  <a:t> residual </a:t>
                </a:r>
                <a:r>
                  <a:rPr lang="de-DE" dirty="0" err="1"/>
                  <a:t>spaces</a:t>
                </a:r>
                <a:endParaRPr lang="de-DE" i="1" dirty="0"/>
              </a:p>
            </p:txBody>
          </p:sp>
        </mc:Choice>
        <mc:Fallback xmlns="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B6E83DB2-82AC-46A8-9B46-FC10F534C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44" y="5230170"/>
                <a:ext cx="11528622" cy="646331"/>
              </a:xfrm>
              <a:prstGeom prst="rect">
                <a:avLst/>
              </a:prstGeom>
              <a:blipFill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 descr="Link">
            <a:hlinkClick r:id="rId5" action="ppaction://hlinksldjump"/>
            <a:extLst>
              <a:ext uri="{FF2B5EF4-FFF2-40B4-BE49-F238E27FC236}">
                <a16:creationId xmlns:a16="http://schemas.microsoft.com/office/drawing/2014/main" id="{C5A78D97-B0F7-480D-9E89-C6CD38CA49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96809" y="5536482"/>
            <a:ext cx="340019" cy="340019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9BDDE318-A26E-4897-B7D5-5D8153C7C25D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C3CB2B69-D2A2-4078-8661-5C762BEFBC90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539B6FA2-3D05-4617-8743-3D0C8E8BC656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A0DDAC5B-56AF-417E-A871-2635C41A20CA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2F0D7D07-0F05-4272-99A4-2A6A939269FC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438881D1-B87B-4FF0-9D9C-AD330FFC3443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83015E5A-C6BE-453B-9B62-36691B260742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8AFC18D6-EC4C-42CC-99CB-9176CAE6E41F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6168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3F4DC86-5F98-4049-AF44-4EAA915897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6097831" cy="4918076"/>
          </a:xfrm>
        </p:spPr>
        <p:txBody>
          <a:bodyPr anchor="ctr"/>
          <a:lstStyle/>
          <a:p>
            <a:pPr>
              <a:buFont typeface="Wingdings" panose="05000000000000000000" pitchFamily="2" charset="2"/>
              <a:buChar char="ü"/>
            </a:pPr>
            <a:r>
              <a:rPr lang="de-DE" sz="1800" b="1" dirty="0" err="1"/>
              <a:t>Objective</a:t>
            </a:r>
            <a:r>
              <a:rPr lang="de-DE" sz="1800" b="1" dirty="0"/>
              <a:t>: </a:t>
            </a:r>
            <a:r>
              <a:rPr lang="de-DE" sz="1800" dirty="0" err="1"/>
              <a:t>Minimize</a:t>
            </a:r>
            <a:r>
              <a:rPr lang="de-DE" sz="1800" dirty="0"/>
              <a:t> Processing Time</a:t>
            </a:r>
          </a:p>
          <a:p>
            <a:pPr>
              <a:buFont typeface="Wingdings" panose="05000000000000000000" pitchFamily="2" charset="2"/>
              <a:buChar char="ü"/>
            </a:pPr>
            <a:endParaRPr lang="de-DE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 err="1"/>
              <a:t>Implemented</a:t>
            </a:r>
            <a:r>
              <a:rPr lang="de-DE" sz="1800" dirty="0"/>
              <a:t> in Python 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Standard Libraries for (</a:t>
            </a:r>
            <a:r>
              <a:rPr lang="de-DE" sz="1800" dirty="0" err="1"/>
              <a:t>algebraic</a:t>
            </a:r>
            <a:r>
              <a:rPr lang="de-DE" sz="1800" dirty="0"/>
              <a:t>) </a:t>
            </a:r>
            <a:r>
              <a:rPr lang="de-DE" sz="1800" dirty="0" err="1"/>
              <a:t>computation</a:t>
            </a:r>
            <a:r>
              <a:rPr lang="de-DE" sz="1800" dirty="0"/>
              <a:t>, </a:t>
            </a:r>
            <a:r>
              <a:rPr lang="de-DE" sz="1800" dirty="0" err="1"/>
              <a:t>data</a:t>
            </a:r>
            <a:r>
              <a:rPr lang="de-DE" sz="1800" dirty="0"/>
              <a:t> </a:t>
            </a:r>
            <a:r>
              <a:rPr lang="de-DE" sz="1800" dirty="0" err="1"/>
              <a:t>structures</a:t>
            </a:r>
            <a:r>
              <a:rPr lang="de-DE" sz="1800" dirty="0"/>
              <a:t>, </a:t>
            </a:r>
            <a:r>
              <a:rPr lang="de-DE" sz="1800" dirty="0" err="1"/>
              <a:t>sorting</a:t>
            </a:r>
            <a:endParaRPr lang="de-DE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Very fast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1800" dirty="0"/>
              <a:t>100 % FOSS: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DE" sz="1600" dirty="0" err="1"/>
              <a:t>No</a:t>
            </a:r>
            <a:r>
              <a:rPr lang="de-DE" sz="1600" dirty="0"/>
              <a:t> 3rd </a:t>
            </a:r>
            <a:r>
              <a:rPr lang="de-DE" sz="1600" dirty="0" err="1"/>
              <a:t>party</a:t>
            </a:r>
            <a:r>
              <a:rPr lang="de-DE" sz="1600" dirty="0"/>
              <a:t> </a:t>
            </a:r>
            <a:r>
              <a:rPr lang="de-DE" sz="1600" dirty="0" err="1"/>
              <a:t>vendor</a:t>
            </a:r>
            <a:r>
              <a:rPr lang="de-DE" sz="1600" dirty="0"/>
              <a:t> lock-in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DE" sz="1600" dirty="0"/>
              <a:t>Easy </a:t>
            </a:r>
            <a:r>
              <a:rPr lang="de-DE" sz="1600" dirty="0" err="1"/>
              <a:t>set-up</a:t>
            </a:r>
            <a:endParaRPr lang="de-DE" sz="16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de-DE" sz="1600" dirty="0" err="1"/>
              <a:t>Highly</a:t>
            </a:r>
            <a:r>
              <a:rPr lang="de-DE" sz="1600" dirty="0"/>
              <a:t> </a:t>
            </a:r>
            <a:r>
              <a:rPr lang="de-DE" sz="1600" dirty="0" err="1"/>
              <a:t>customizable</a:t>
            </a:r>
            <a:r>
              <a:rPr lang="de-DE" sz="1600" dirty="0"/>
              <a:t> (</a:t>
            </a:r>
            <a:r>
              <a:rPr lang="de-DE" sz="1600" dirty="0" err="1"/>
              <a:t>transpiling</a:t>
            </a:r>
            <a:r>
              <a:rPr lang="de-DE" sz="1600" dirty="0"/>
              <a:t>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78D36E-7D34-4D47-A540-9175306D1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Highlights</a:t>
            </a:r>
          </a:p>
        </p:txBody>
      </p:sp>
      <p:pic>
        <p:nvPicPr>
          <p:cNvPr id="5" name="Grafik 4" descr="Menüband">
            <a:extLst>
              <a:ext uri="{FF2B5EF4-FFF2-40B4-BE49-F238E27FC236}">
                <a16:creationId xmlns:a16="http://schemas.microsoft.com/office/drawing/2014/main" id="{B3C7149F-17EB-4FCE-8199-58A75D65B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748" y="2256260"/>
            <a:ext cx="2571590" cy="2571590"/>
          </a:xfrm>
          <a:prstGeom prst="rect">
            <a:avLst/>
          </a:prstGeom>
        </p:spPr>
      </p:pic>
      <p:pic>
        <p:nvPicPr>
          <p:cNvPr id="4" name="Grafik 3" descr="Link">
            <a:hlinkClick r:id="rId4"/>
            <a:extLst>
              <a:ext uri="{FF2B5EF4-FFF2-40B4-BE49-F238E27FC236}">
                <a16:creationId xmlns:a16="http://schemas.microsoft.com/office/drawing/2014/main" id="{4ED8BE5D-443C-4A3B-B02D-CBE024D71C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50867" y="3894596"/>
            <a:ext cx="340019" cy="340019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E54ECBF-AB7B-44C9-92C8-E36A7603D633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A0924020-B146-478E-B75E-D37641FE5995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E6C2E68B-AF2A-4449-B6AC-EF7D62D86326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447CE1B8-14E7-434A-BDF7-3F9ABE138102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B1A806B-2CD7-43FC-9399-F53F9EFC90B2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53B3A1A5-D138-419E-BF34-197E5BAD4DB6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F70F80A2-A0D2-4249-A7B2-954006561085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E5936662-10AA-453A-B699-3953B723C06C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580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platzhalter 10">
            <a:extLst>
              <a:ext uri="{FF2B5EF4-FFF2-40B4-BE49-F238E27FC236}">
                <a16:creationId xmlns:a16="http://schemas.microsoft.com/office/drawing/2014/main" id="{C45D9F64-43E6-4034-9EF6-9D6BFD76204D}"/>
              </a:ext>
            </a:extLst>
          </p:cNvPr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931096142"/>
              </p:ext>
            </p:extLst>
          </p:nvPr>
        </p:nvGraphicFramePr>
        <p:xfrm>
          <a:off x="338830" y="982800"/>
          <a:ext cx="3779837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99D3F062-B3F8-4DE3-87EB-CE459D934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Benchmark </a:t>
            </a:r>
            <a:r>
              <a:rPr lang="de-DE" dirty="0" err="1"/>
              <a:t>Results</a:t>
            </a:r>
            <a:endParaRPr lang="de-DE" dirty="0"/>
          </a:p>
        </p:txBody>
      </p:sp>
      <p:graphicFrame>
        <p:nvGraphicFramePr>
          <p:cNvPr id="33" name="Diagrammplatzhalter 10">
            <a:extLst>
              <a:ext uri="{FF2B5EF4-FFF2-40B4-BE49-F238E27FC236}">
                <a16:creationId xmlns:a16="http://schemas.microsoft.com/office/drawing/2014/main" id="{66D1C70A-ED84-4A62-86F5-85D4317EDC6C}"/>
              </a:ext>
            </a:extLst>
          </p:cNvPr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3518826610"/>
              </p:ext>
            </p:extLst>
          </p:nvPr>
        </p:nvGraphicFramePr>
        <p:xfrm>
          <a:off x="4214813" y="982663"/>
          <a:ext cx="3779837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Diagrammplatzhalter 10">
            <a:extLst>
              <a:ext uri="{FF2B5EF4-FFF2-40B4-BE49-F238E27FC236}">
                <a16:creationId xmlns:a16="http://schemas.microsoft.com/office/drawing/2014/main" id="{5DBBFE20-49B1-413C-8248-85058ADB26A9}"/>
              </a:ext>
            </a:extLst>
          </p:cNvPr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2267342578"/>
              </p:ext>
            </p:extLst>
          </p:nvPr>
        </p:nvGraphicFramePr>
        <p:xfrm>
          <a:off x="8089900" y="982663"/>
          <a:ext cx="3779838" cy="42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31F75AD7-FDFE-444D-8665-D19D2084AFB1}"/>
              </a:ext>
            </a:extLst>
          </p:cNvPr>
          <p:cNvCxnSpPr/>
          <p:nvPr/>
        </p:nvCxnSpPr>
        <p:spPr>
          <a:xfrm>
            <a:off x="754958" y="4061207"/>
            <a:ext cx="318496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10BDF03B-2F33-4F50-A4CC-23017A477C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5275633"/>
              </p:ext>
            </p:extLst>
          </p:nvPr>
        </p:nvGraphicFramePr>
        <p:xfrm>
          <a:off x="320792" y="5458416"/>
          <a:ext cx="11515724" cy="287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34768C8E-0D4B-4455-A1CB-6BB423DF42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7430790"/>
              </p:ext>
            </p:extLst>
          </p:nvPr>
        </p:nvGraphicFramePr>
        <p:xfrm>
          <a:off x="260350" y="5421460"/>
          <a:ext cx="11515724" cy="287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4D2F979C-C2FC-4CB2-947D-009AA93C7CD1}"/>
              </a:ext>
            </a:extLst>
          </p:cNvPr>
          <p:cNvGrpSpPr/>
          <p:nvPr/>
        </p:nvGrpSpPr>
        <p:grpSpPr>
          <a:xfrm>
            <a:off x="5548376" y="5695893"/>
            <a:ext cx="1276485" cy="276999"/>
            <a:chOff x="3186752" y="5768478"/>
            <a:chExt cx="1276485" cy="276999"/>
          </a:xfrm>
        </p:grpSpPr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A807A2DE-FBFE-4F89-A002-85DD250F982A}"/>
                </a:ext>
              </a:extLst>
            </p:cNvPr>
            <p:cNvCxnSpPr>
              <a:cxnSpLocks/>
            </p:cNvCxnSpPr>
            <p:nvPr/>
          </p:nvCxnSpPr>
          <p:spPr>
            <a:xfrm>
              <a:off x="3186752" y="5906978"/>
              <a:ext cx="511791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F68D2BEB-9AE9-4545-B34C-B5ECBE28B6F2}"/>
                </a:ext>
              </a:extLst>
            </p:cNvPr>
            <p:cNvSpPr txBox="1"/>
            <p:nvPr/>
          </p:nvSpPr>
          <p:spPr>
            <a:xfrm>
              <a:off x="3675726" y="5768478"/>
              <a:ext cx="787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Average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C33F86EE-B271-4D6A-BD44-ED076F67BCEA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E6044F4F-F5F2-4EB3-93F1-C158201861D1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197007FB-BCA3-4069-8B16-0C1F1AF2EF09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9751558E-9B43-480F-929B-FF5638C45AC1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112000B0-D158-4CCE-AF41-A25BA039F1C4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CB0718AF-6D63-48A2-AEA5-A06E242E2552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48C59054-215B-4489-A2F5-DB458EDDB99B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C1556649-4396-4F51-9ABA-2CFCCEEF07FF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94405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5939CB6-A35C-4FEB-884B-758749821B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8138" y="983191"/>
            <a:ext cx="7508004" cy="4918076"/>
          </a:xfrm>
        </p:spPr>
        <p:txBody>
          <a:bodyPr anchor="ctr"/>
          <a:lstStyle/>
          <a:p>
            <a:r>
              <a:rPr lang="de-DE" sz="1800" dirty="0">
                <a:ea typeface="Microsoft JhengHei"/>
              </a:rPr>
              <a:t>Combine </a:t>
            </a:r>
            <a:r>
              <a:rPr lang="de-DE" sz="1800" dirty="0" err="1">
                <a:ea typeface="Microsoft JhengHei"/>
              </a:rPr>
              <a:t>strengths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both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model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approaches</a:t>
            </a:r>
            <a:endParaRPr lang="de-DE" sz="18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sz="1600" dirty="0">
                <a:ea typeface="Microsoft JhengHei"/>
              </a:rPr>
              <a:t>Minimal </a:t>
            </a:r>
            <a:r>
              <a:rPr lang="de-DE" sz="1600" dirty="0" err="1">
                <a:ea typeface="Microsoft JhengHei"/>
              </a:rPr>
              <a:t>number</a:t>
            </a:r>
            <a:r>
              <a:rPr lang="de-DE" sz="1600" dirty="0">
                <a:ea typeface="Microsoft JhengHei"/>
              </a:rPr>
              <a:t> of </a:t>
            </a:r>
            <a:r>
              <a:rPr lang="de-DE" sz="1600" dirty="0" err="1">
                <a:ea typeface="Microsoft JhengHei"/>
              </a:rPr>
              <a:t>boxes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by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mathematical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formulation</a:t>
            </a:r>
            <a:endParaRPr lang="de-DE" sz="1600" dirty="0">
              <a:ea typeface="Microsoft JhengHe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600" dirty="0">
                <a:ea typeface="Microsoft JhengHei"/>
              </a:rPr>
              <a:t>Speed </a:t>
            </a:r>
            <a:r>
              <a:rPr lang="de-DE" sz="1600" dirty="0" err="1">
                <a:ea typeface="Microsoft JhengHei"/>
              </a:rPr>
              <a:t>from</a:t>
            </a:r>
            <a:r>
              <a:rPr lang="de-DE" sz="1600" dirty="0">
                <a:ea typeface="Microsoft JhengHei"/>
              </a:rPr>
              <a:t> a </a:t>
            </a:r>
            <a:r>
              <a:rPr lang="de-DE" sz="1600" dirty="0" err="1">
                <a:ea typeface="Microsoft JhengHei"/>
              </a:rPr>
              <a:t>heuristic</a:t>
            </a:r>
            <a:endParaRPr lang="de-DE" sz="1600" dirty="0">
              <a:ea typeface="Microsoft JhengHei"/>
            </a:endParaRPr>
          </a:p>
          <a:p>
            <a:pPr lvl="1">
              <a:buFont typeface="Symbol" panose="05050102010706020507" pitchFamily="18" charset="2"/>
              <a:buChar char="-"/>
            </a:pPr>
            <a:endParaRPr lang="de-DE" sz="1600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Common </a:t>
            </a:r>
            <a:r>
              <a:rPr lang="de-DE" sz="1800" dirty="0" err="1">
                <a:ea typeface="Microsoft JhengHei"/>
              </a:rPr>
              <a:t>approach</a:t>
            </a:r>
            <a:r>
              <a:rPr lang="de-DE" sz="1800" dirty="0">
                <a:ea typeface="Microsoft JhengHei"/>
              </a:rPr>
              <a:t> in </a:t>
            </a:r>
            <a:r>
              <a:rPr lang="de-DE" sz="1800" dirty="0" err="1">
                <a:ea typeface="Microsoft JhengHei"/>
              </a:rPr>
              <a:t>practice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Easy to </a:t>
            </a:r>
            <a:r>
              <a:rPr lang="de-DE" sz="1800" dirty="0" err="1">
                <a:ea typeface="Microsoft JhengHei"/>
              </a:rPr>
              <a:t>implement</a:t>
            </a:r>
            <a:r>
              <a:rPr lang="de-DE" sz="1800" dirty="0">
                <a:ea typeface="Microsoft JhengHei"/>
              </a:rPr>
              <a:t>: </a:t>
            </a:r>
            <a:r>
              <a:rPr lang="de-DE" sz="1800" dirty="0" err="1">
                <a:ea typeface="Microsoft JhengHei"/>
              </a:rPr>
              <a:t>both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models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are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already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implemented</a:t>
            </a:r>
            <a:endParaRPr lang="de-DE" sz="1800" dirty="0">
              <a:ea typeface="Microsoft JhengHe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600" dirty="0" err="1">
                <a:ea typeface="Microsoft JhengHei"/>
              </a:rPr>
              <a:t>Only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thing</a:t>
            </a:r>
            <a:r>
              <a:rPr lang="de-DE" sz="1600" dirty="0">
                <a:ea typeface="Microsoft JhengHei"/>
              </a:rPr>
              <a:t> to do: connect </a:t>
            </a:r>
            <a:r>
              <a:rPr lang="de-DE" sz="1600" dirty="0" err="1">
                <a:ea typeface="Microsoft JhengHei"/>
              </a:rPr>
              <a:t>both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approaches</a:t>
            </a:r>
            <a:endParaRPr lang="de-DE" sz="1600" dirty="0">
              <a:ea typeface="Microsoft JhengHei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FA32BC2-136F-4391-B546-E018E351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>
                <a:ea typeface="Microsoft JhengHei"/>
              </a:rPr>
              <a:t>Combine Split Model and </a:t>
            </a:r>
            <a:r>
              <a:rPr lang="de-DE" dirty="0" err="1">
                <a:ea typeface="Microsoft JhengHei"/>
              </a:rPr>
              <a:t>Heuristics</a:t>
            </a:r>
            <a:r>
              <a:rPr lang="de-DE" dirty="0">
                <a:ea typeface="Microsoft JhengHei"/>
              </a:rPr>
              <a:t>: </a:t>
            </a:r>
            <a:r>
              <a:rPr lang="de-DE" dirty="0" err="1">
                <a:ea typeface="Microsoft JhengHei"/>
              </a:rPr>
              <a:t>Why</a:t>
            </a:r>
            <a:r>
              <a:rPr lang="de-DE" dirty="0">
                <a:ea typeface="Microsoft JhengHei"/>
              </a:rPr>
              <a:t>?</a:t>
            </a:r>
          </a:p>
        </p:txBody>
      </p:sp>
      <p:pic>
        <p:nvPicPr>
          <p:cNvPr id="5" name="Grafik 5" descr="Glühbirne und Zahnrad">
            <a:extLst>
              <a:ext uri="{FF2B5EF4-FFF2-40B4-BE49-F238E27FC236}">
                <a16:creationId xmlns:a16="http://schemas.microsoft.com/office/drawing/2014/main" id="{C42EA7BA-A13F-4FC2-BB34-0DFEC78B5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6464" y="1980282"/>
            <a:ext cx="2640375" cy="262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982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A666BF-5019-4C26-9C06-F8A440AA2C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9134" y="982800"/>
            <a:ext cx="5681133" cy="4917547"/>
          </a:xfrm>
        </p:spPr>
        <p:txBody>
          <a:bodyPr anchor="ctr"/>
          <a:lstStyle/>
          <a:p>
            <a:r>
              <a:rPr lang="de-DE" sz="1800" dirty="0" err="1">
                <a:ea typeface="Microsoft JhengHei"/>
              </a:rPr>
              <a:t>Objective</a:t>
            </a:r>
            <a:r>
              <a:rPr lang="de-DE" sz="1800" dirty="0">
                <a:ea typeface="Microsoft JhengHei"/>
              </a:rPr>
              <a:t>: </a:t>
            </a:r>
            <a:r>
              <a:rPr lang="de-DE" sz="1800" dirty="0" err="1">
                <a:ea typeface="Microsoft JhengHei"/>
              </a:rPr>
              <a:t>Minimize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 </a:t>
            </a:r>
            <a:r>
              <a:rPr lang="de-DE" sz="1800" dirty="0" err="1">
                <a:ea typeface="Microsoft JhengHei"/>
              </a:rPr>
              <a:t>number</a:t>
            </a:r>
            <a:r>
              <a:rPr lang="de-DE" sz="1800" dirty="0">
                <a:ea typeface="Microsoft JhengHei"/>
              </a:rPr>
              <a:t> of </a:t>
            </a:r>
            <a:r>
              <a:rPr lang="de-DE" sz="1800" dirty="0" err="1">
                <a:ea typeface="Microsoft JhengHei"/>
              </a:rPr>
              <a:t>boxes</a:t>
            </a:r>
            <a:r>
              <a:rPr lang="de-DE" sz="1800" dirty="0">
                <a:ea typeface="Microsoft JhengHei"/>
              </a:rPr>
              <a:t> </a:t>
            </a:r>
            <a:br>
              <a:rPr lang="de-DE" sz="1800" dirty="0">
                <a:ea typeface="Microsoft JhengHei"/>
              </a:rPr>
            </a:br>
            <a:r>
              <a:rPr lang="de-DE" sz="1800" dirty="0" err="1">
                <a:ea typeface="Microsoft JhengHei"/>
              </a:rPr>
              <a:t>needed</a:t>
            </a:r>
            <a:r>
              <a:rPr lang="de-DE" sz="1800" dirty="0">
                <a:ea typeface="Microsoft JhengHei"/>
              </a:rPr>
              <a:t> to fit all </a:t>
            </a:r>
            <a:r>
              <a:rPr lang="de-DE" sz="1800" dirty="0" err="1">
                <a:ea typeface="Microsoft JhengHei"/>
              </a:rPr>
              <a:t>items</a:t>
            </a:r>
            <a:r>
              <a:rPr lang="de-DE" sz="1800" dirty="0">
                <a:ea typeface="Microsoft JhengHei"/>
              </a:rPr>
              <a:t> of an </a:t>
            </a:r>
            <a:r>
              <a:rPr lang="de-DE" sz="1800" dirty="0" err="1">
                <a:ea typeface="Microsoft JhengHei"/>
              </a:rPr>
              <a:t>order</a:t>
            </a:r>
            <a:endParaRPr lang="de-DE" sz="1800" dirty="0">
              <a:ea typeface="+mn-lt"/>
              <a:cs typeface="+mn-lt"/>
            </a:endParaRPr>
          </a:p>
          <a:p>
            <a:pPr marL="914400" lvl="1" indent="-457200">
              <a:buAutoNum type="arabicPeriod"/>
            </a:pPr>
            <a:r>
              <a:rPr lang="de-DE" sz="1600" dirty="0" err="1">
                <a:ea typeface="Microsoft JhengHei"/>
              </a:rPr>
              <a:t>Use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the</a:t>
            </a:r>
            <a:r>
              <a:rPr lang="de-DE" sz="1600" dirty="0">
                <a:ea typeface="Microsoft JhengHei"/>
              </a:rPr>
              <a:t> linear </a:t>
            </a:r>
            <a:r>
              <a:rPr lang="de-DE" sz="1600" dirty="0" err="1">
                <a:ea typeface="Microsoft JhengHei"/>
              </a:rPr>
              <a:t>program</a:t>
            </a:r>
            <a:r>
              <a:rPr lang="de-DE" sz="1600" dirty="0">
                <a:ea typeface="Microsoft JhengHei"/>
              </a:rPr>
              <a:t> to </a:t>
            </a:r>
            <a:r>
              <a:rPr lang="de-DE" sz="1600" dirty="0" err="1">
                <a:ea typeface="Microsoft JhengHei"/>
              </a:rPr>
              <a:t>assign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items</a:t>
            </a:r>
            <a:r>
              <a:rPr lang="de-DE" sz="1600" dirty="0">
                <a:ea typeface="Microsoft JhengHei"/>
              </a:rPr>
              <a:t> to </a:t>
            </a:r>
            <a:r>
              <a:rPr lang="de-DE" sz="1600" dirty="0" err="1">
                <a:ea typeface="Microsoft JhengHei"/>
              </a:rPr>
              <a:t>boxes</a:t>
            </a:r>
            <a:endParaRPr lang="de-DE" sz="1600" dirty="0">
              <a:ea typeface="Microsoft JhengHei"/>
            </a:endParaRPr>
          </a:p>
          <a:p>
            <a:pPr marL="914400" lvl="1" indent="-457200">
              <a:buAutoNum type="arabicPeriod"/>
            </a:pPr>
            <a:r>
              <a:rPr lang="de-DE" sz="1600" dirty="0" err="1">
                <a:ea typeface="Microsoft JhengHei"/>
              </a:rPr>
              <a:t>Use</a:t>
            </a:r>
            <a:r>
              <a:rPr lang="de-DE" sz="1600" dirty="0">
                <a:ea typeface="Microsoft JhengHei"/>
              </a:rPr>
              <a:t> a </a:t>
            </a:r>
            <a:r>
              <a:rPr lang="de-DE" sz="1600" dirty="0" err="1">
                <a:ea typeface="Microsoft JhengHei"/>
              </a:rPr>
              <a:t>heuristic</a:t>
            </a:r>
            <a:r>
              <a:rPr lang="de-DE" sz="1600" dirty="0">
                <a:ea typeface="Microsoft JhengHei"/>
              </a:rPr>
              <a:t> to </a:t>
            </a:r>
            <a:r>
              <a:rPr lang="de-DE" sz="1600" dirty="0" err="1">
                <a:ea typeface="Microsoft JhengHei"/>
              </a:rPr>
              <a:t>place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items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into</a:t>
            </a:r>
            <a:r>
              <a:rPr lang="de-DE" sz="1600" dirty="0">
                <a:ea typeface="Microsoft JhengHei"/>
              </a:rPr>
              <a:t> box</a:t>
            </a:r>
          </a:p>
          <a:p>
            <a:pPr marL="0" indent="0">
              <a:buNone/>
            </a:pPr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Try to </a:t>
            </a:r>
            <a:r>
              <a:rPr lang="de-DE" sz="1800" dirty="0" err="1">
                <a:ea typeface="Microsoft JhengHei"/>
              </a:rPr>
              <a:t>achieve</a:t>
            </a:r>
            <a:r>
              <a:rPr lang="de-DE" sz="1800" dirty="0">
                <a:ea typeface="Microsoft JhengHei"/>
              </a:rPr>
              <a:t> a </a:t>
            </a:r>
            <a:r>
              <a:rPr lang="de-DE" sz="1800" dirty="0" err="1">
                <a:ea typeface="Microsoft JhengHei"/>
              </a:rPr>
              <a:t>considerable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run</a:t>
            </a:r>
            <a:r>
              <a:rPr lang="de-DE" sz="1800" dirty="0">
                <a:ea typeface="Microsoft JhengHei"/>
              </a:rPr>
              <a:t> time </a:t>
            </a:r>
            <a:r>
              <a:rPr lang="de-DE" sz="1800" dirty="0" err="1">
                <a:ea typeface="Microsoft JhengHei"/>
              </a:rPr>
              <a:t>improvement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while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maintaining</a:t>
            </a:r>
            <a:r>
              <a:rPr lang="de-DE" sz="1800" dirty="0">
                <a:ea typeface="Microsoft JhengHei"/>
              </a:rPr>
              <a:t> a </a:t>
            </a:r>
            <a:r>
              <a:rPr lang="de-DE" sz="1800" dirty="0" err="1">
                <a:ea typeface="Microsoft JhengHei"/>
              </a:rPr>
              <a:t>comparably</a:t>
            </a:r>
            <a:r>
              <a:rPr lang="de-DE" sz="1800" dirty="0">
                <a:ea typeface="Microsoft JhengHei"/>
              </a:rPr>
              <a:t> high </a:t>
            </a:r>
            <a:r>
              <a:rPr lang="de-DE" sz="1800" dirty="0" err="1">
                <a:ea typeface="Microsoft JhengHei"/>
              </a:rPr>
              <a:t>solution</a:t>
            </a:r>
            <a:r>
              <a:rPr lang="de-DE" sz="1800" dirty="0">
                <a:ea typeface="Microsoft JhengHei"/>
              </a:rPr>
              <a:t> quality</a:t>
            </a:r>
          </a:p>
          <a:p>
            <a:endParaRPr lang="de-DE" sz="1800" dirty="0">
              <a:ea typeface="Microsoft JhengHei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C0DB41A-0F61-4093-8E88-70A1CC4F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>
                <a:ea typeface="Microsoft JhengHei"/>
              </a:rPr>
              <a:t>Combine Split Model and </a:t>
            </a:r>
            <a:r>
              <a:rPr lang="de-DE" dirty="0" err="1">
                <a:ea typeface="Microsoft JhengHei"/>
              </a:rPr>
              <a:t>Heuristics</a:t>
            </a:r>
            <a:r>
              <a:rPr lang="de-DE" dirty="0">
                <a:ea typeface="Microsoft JhengHei"/>
              </a:rPr>
              <a:t>: </a:t>
            </a:r>
            <a:r>
              <a:rPr lang="de-DE" dirty="0" err="1">
                <a:ea typeface="Microsoft JhengHei"/>
              </a:rPr>
              <a:t>How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it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works</a:t>
            </a:r>
            <a:endParaRPr lang="de-DE" dirty="0"/>
          </a:p>
        </p:txBody>
      </p:sp>
      <p:sp>
        <p:nvSpPr>
          <p:cNvPr id="6" name="Pfeil: Fünfeck 5">
            <a:extLst>
              <a:ext uri="{FF2B5EF4-FFF2-40B4-BE49-F238E27FC236}">
                <a16:creationId xmlns:a16="http://schemas.microsoft.com/office/drawing/2014/main" id="{C86F55D0-5249-4131-B408-0B2AAA2D1071}"/>
              </a:ext>
            </a:extLst>
          </p:cNvPr>
          <p:cNvSpPr/>
          <p:nvPr/>
        </p:nvSpPr>
        <p:spPr>
          <a:xfrm>
            <a:off x="976623" y="2668942"/>
            <a:ext cx="2497155" cy="1092505"/>
          </a:xfrm>
          <a:prstGeom prst="homePlate">
            <a:avLst/>
          </a:prstGeom>
          <a:solidFill>
            <a:srgbClr val="0090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ea typeface="Microsoft JhengHei"/>
              </a:rPr>
              <a:t>Assign</a:t>
            </a:r>
            <a:r>
              <a:rPr lang="de-DE" dirty="0">
                <a:ea typeface="Microsoft JhengHei"/>
              </a:rPr>
              <a:t> </a:t>
            </a:r>
            <a:r>
              <a:rPr lang="de-DE" dirty="0" err="1">
                <a:ea typeface="Microsoft JhengHei"/>
              </a:rPr>
              <a:t>items</a:t>
            </a:r>
            <a:r>
              <a:rPr lang="de-DE" dirty="0">
                <a:ea typeface="Microsoft JhengHei"/>
              </a:rPr>
              <a:t> to </a:t>
            </a:r>
            <a:r>
              <a:rPr lang="de-DE" dirty="0" err="1">
                <a:ea typeface="Microsoft JhengHei"/>
              </a:rPr>
              <a:t>boxes</a:t>
            </a:r>
            <a:endParaRPr lang="de-DE" dirty="0"/>
          </a:p>
        </p:txBody>
      </p:sp>
      <p:sp>
        <p:nvSpPr>
          <p:cNvPr id="7" name="Pfeil: Chevron 6">
            <a:extLst>
              <a:ext uri="{FF2B5EF4-FFF2-40B4-BE49-F238E27FC236}">
                <a16:creationId xmlns:a16="http://schemas.microsoft.com/office/drawing/2014/main" id="{BF6CBE07-FF87-4393-9B6D-A8A41F026F38}"/>
              </a:ext>
            </a:extLst>
          </p:cNvPr>
          <p:cNvSpPr/>
          <p:nvPr/>
        </p:nvSpPr>
        <p:spPr>
          <a:xfrm>
            <a:off x="3009725" y="2668942"/>
            <a:ext cx="2497154" cy="1092505"/>
          </a:xfrm>
          <a:prstGeom prst="chevron">
            <a:avLst/>
          </a:prstGeom>
          <a:solidFill>
            <a:srgbClr val="0090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ea typeface="Microsoft JhengHei"/>
              </a:rPr>
              <a:t>Place </a:t>
            </a:r>
            <a:r>
              <a:rPr lang="de-DE" dirty="0" err="1">
                <a:solidFill>
                  <a:schemeClr val="bg1"/>
                </a:solidFill>
                <a:ea typeface="Microsoft JhengHei"/>
              </a:rPr>
              <a:t>items</a:t>
            </a:r>
            <a:r>
              <a:rPr lang="de-DE" dirty="0">
                <a:solidFill>
                  <a:schemeClr val="bg1"/>
                </a:solidFill>
                <a:ea typeface="Microsoft JhengHei"/>
              </a:rPr>
              <a:t> in a box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8A82C4C-446A-42B8-8620-1D28067FFF94}"/>
              </a:ext>
            </a:extLst>
          </p:cNvPr>
          <p:cNvSpPr/>
          <p:nvPr/>
        </p:nvSpPr>
        <p:spPr>
          <a:xfrm>
            <a:off x="976623" y="3761447"/>
            <a:ext cx="1951200" cy="440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ea typeface="Microsoft JhengHei"/>
              </a:rPr>
              <a:t>Linear </a:t>
            </a:r>
            <a:r>
              <a:rPr lang="de-DE" b="1" dirty="0" err="1">
                <a:ea typeface="Microsoft JhengHei"/>
              </a:rPr>
              <a:t>Program</a:t>
            </a:r>
            <a:endParaRPr lang="de-DE" b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6EEA706-B6B4-4C95-99D5-5BB787F34334}"/>
              </a:ext>
            </a:extLst>
          </p:cNvPr>
          <p:cNvSpPr/>
          <p:nvPr/>
        </p:nvSpPr>
        <p:spPr>
          <a:xfrm>
            <a:off x="3009725" y="3761446"/>
            <a:ext cx="1951200" cy="440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ea typeface="Microsoft JhengHei"/>
              </a:rPr>
              <a:t>Heuristic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233675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6DA9962-93C3-4DC1-96D7-043FAE8487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de-DE" sz="1800" dirty="0">
                <a:ea typeface="Microsoft JhengHei"/>
              </a:rPr>
              <a:t>Problem: </a:t>
            </a:r>
            <a:r>
              <a:rPr lang="de-DE" sz="1800" dirty="0" err="1">
                <a:ea typeface="Microsoft JhengHei"/>
              </a:rPr>
              <a:t>Only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combined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worst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both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approaches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 err="1">
                <a:ea typeface="Microsoft JhengHei"/>
              </a:rPr>
              <a:t>Combination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only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slightly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faster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than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linear </a:t>
            </a:r>
            <a:r>
              <a:rPr lang="de-DE" sz="1800" dirty="0" err="1">
                <a:ea typeface="Microsoft JhengHei"/>
              </a:rPr>
              <a:t>program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Needs </a:t>
            </a:r>
            <a:r>
              <a:rPr lang="de-DE" sz="1800" dirty="0" err="1">
                <a:ea typeface="Microsoft JhengHei"/>
              </a:rPr>
              <a:t>many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more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boxes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than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linear </a:t>
            </a:r>
            <a:r>
              <a:rPr lang="de-DE" sz="1800" dirty="0" err="1">
                <a:ea typeface="Microsoft JhengHei"/>
              </a:rPr>
              <a:t>program</a:t>
            </a:r>
            <a:endParaRPr lang="de-DE" sz="1800" dirty="0">
              <a:ea typeface="Microsoft JhengHe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600" dirty="0" err="1">
                <a:ea typeface="Microsoft JhengHei"/>
              </a:rPr>
              <a:t>Often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even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more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boxes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than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heuristic</a:t>
            </a:r>
            <a:r>
              <a:rPr lang="de-DE" sz="1600" dirty="0">
                <a:ea typeface="Microsoft JhengHei"/>
              </a:rPr>
              <a:t> on </a:t>
            </a:r>
            <a:r>
              <a:rPr lang="de-DE" sz="1600" dirty="0" err="1">
                <a:ea typeface="Microsoft JhengHei"/>
              </a:rPr>
              <a:t>its</a:t>
            </a:r>
            <a:r>
              <a:rPr lang="de-DE" sz="1600" dirty="0">
                <a:ea typeface="Microsoft JhengHei"/>
              </a:rPr>
              <a:t> own</a:t>
            </a:r>
          </a:p>
          <a:p>
            <a:pPr lvl="1"/>
            <a:endParaRPr lang="de-DE" sz="1600" dirty="0">
              <a:ea typeface="Microsoft JhengHei"/>
            </a:endParaRPr>
          </a:p>
          <a:p>
            <a:pPr marL="0" indent="0">
              <a:buNone/>
            </a:pPr>
            <a:r>
              <a:rPr lang="de-DE" sz="1800" b="1" dirty="0">
                <a:ea typeface="Microsoft JhengHei"/>
              </a:rPr>
              <a:t>	</a:t>
            </a:r>
            <a:r>
              <a:rPr lang="de-DE" sz="1800" b="1" dirty="0" err="1">
                <a:ea typeface="Microsoft JhengHei"/>
              </a:rPr>
              <a:t>Therefore</a:t>
            </a:r>
            <a:r>
              <a:rPr lang="de-DE" sz="1800" b="1" dirty="0">
                <a:ea typeface="Microsoft JhengHei"/>
              </a:rPr>
              <a:t>, not </a:t>
            </a:r>
            <a:r>
              <a:rPr lang="de-DE" sz="1800" b="1" dirty="0" err="1">
                <a:ea typeface="Microsoft JhengHei"/>
              </a:rPr>
              <a:t>further</a:t>
            </a:r>
            <a:r>
              <a:rPr lang="de-DE" sz="1800" b="1" dirty="0">
                <a:ea typeface="Microsoft JhengHei"/>
              </a:rPr>
              <a:t> </a:t>
            </a:r>
            <a:r>
              <a:rPr lang="de-DE" sz="1800" b="1" dirty="0" err="1">
                <a:ea typeface="Microsoft JhengHei"/>
              </a:rPr>
              <a:t>pursued</a:t>
            </a:r>
            <a:endParaRPr lang="de-DE" sz="1800" b="1" dirty="0">
              <a:ea typeface="Microsoft JhengHei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A38B615-CF3B-4749-A2BC-B9C142A3C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>
                <a:ea typeface="Microsoft JhengHei"/>
              </a:rPr>
              <a:t>Combine Split Model and </a:t>
            </a:r>
            <a:r>
              <a:rPr lang="de-DE" dirty="0" err="1">
                <a:ea typeface="Microsoft JhengHei"/>
              </a:rPr>
              <a:t>Heuristics</a:t>
            </a:r>
            <a:r>
              <a:rPr lang="de-DE" dirty="0">
                <a:ea typeface="Microsoft JhengHei"/>
              </a:rPr>
              <a:t>: </a:t>
            </a:r>
            <a:r>
              <a:rPr lang="de-DE" dirty="0" err="1">
                <a:ea typeface="Microsoft JhengHei"/>
              </a:rPr>
              <a:t>Results</a:t>
            </a:r>
            <a:endParaRPr lang="de-DE" b="0" dirty="0">
              <a:ea typeface="+mj-lt"/>
              <a:cs typeface="+mj-lt"/>
            </a:endParaRPr>
          </a:p>
          <a:p>
            <a:endParaRPr lang="de-DE" dirty="0">
              <a:ea typeface="Microsoft JhengHei"/>
            </a:endParaRPr>
          </a:p>
        </p:txBody>
      </p:sp>
      <p:pic>
        <p:nvPicPr>
          <p:cNvPr id="6" name="Grafik 5" descr="Abwärtstrend-Diagramm">
            <a:extLst>
              <a:ext uri="{FF2B5EF4-FFF2-40B4-BE49-F238E27FC236}">
                <a16:creationId xmlns:a16="http://schemas.microsoft.com/office/drawing/2014/main" id="{6C0C42FA-8658-4279-BCCC-2DA5D5883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28368" y="2189820"/>
            <a:ext cx="2739402" cy="2739402"/>
          </a:xfrm>
          <a:prstGeom prst="rect">
            <a:avLst/>
          </a:prstGeom>
        </p:spPr>
      </p:pic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E0F8A6DF-C75A-46F1-BAAC-EA7936176369}"/>
              </a:ext>
            </a:extLst>
          </p:cNvPr>
          <p:cNvSpPr/>
          <p:nvPr/>
        </p:nvSpPr>
        <p:spPr>
          <a:xfrm>
            <a:off x="464023" y="4508439"/>
            <a:ext cx="781603" cy="270422"/>
          </a:xfrm>
          <a:prstGeom prst="rightArrow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03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>
                <a:solidFill>
                  <a:srgbClr val="0090A7"/>
                </a:solidFill>
              </a:rPr>
              <a:t>Introducing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the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problem</a:t>
            </a:r>
            <a:endParaRPr lang="de-DE" sz="2000" dirty="0">
              <a:solidFill>
                <a:srgbClr val="0090A7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Exact</a:t>
            </a:r>
            <a:r>
              <a:rPr lang="de-DE" sz="1200" dirty="0"/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Genetic </a:t>
            </a:r>
            <a:r>
              <a:rPr lang="de-DE" sz="1200" dirty="0" err="1"/>
              <a:t>Algorithm</a:t>
            </a:r>
            <a:r>
              <a:rPr lang="de-DE" sz="1200" dirty="0"/>
              <a:t> &amp; Best Match </a:t>
            </a:r>
            <a:r>
              <a:rPr lang="de-DE" sz="1200" dirty="0" err="1"/>
              <a:t>Heuristic</a:t>
            </a:r>
            <a:endParaRPr lang="de-DE" sz="1200" dirty="0"/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Extreme Points</a:t>
            </a:r>
          </a:p>
          <a:p>
            <a:pPr marL="914400" lvl="1" indent="-457200">
              <a:buFont typeface="+mj-lt"/>
              <a:buAutoNum type="alphaLcParenR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Boxes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Pallets</a:t>
            </a:r>
            <a:endParaRPr lang="de-DE" sz="2000" dirty="0"/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Peak </a:t>
            </a:r>
            <a:r>
              <a:rPr lang="de-DE" sz="1200" dirty="0" err="1"/>
              <a:t>Filling</a:t>
            </a:r>
            <a:r>
              <a:rPr lang="de-DE" sz="1200" dirty="0"/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Comparing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Working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A16ACB-07DC-4DFC-9B81-A3750922A4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48000" y="2095714"/>
            <a:ext cx="2520000" cy="2520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4010D9CC-94D4-4AD7-8D98-7F257BC33CF7}"/>
              </a:ext>
            </a:extLst>
          </p:cNvPr>
          <p:cNvSpPr/>
          <p:nvPr/>
        </p:nvSpPr>
        <p:spPr>
          <a:xfrm>
            <a:off x="8686796" y="4615714"/>
            <a:ext cx="25200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/>
              <a:t>https://www.flaticon.com/de/autoren/eucalyp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1208209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2869365-9865-45A7-AE8D-2360D660E280}"/>
              </a:ext>
            </a:extLst>
          </p:cNvPr>
          <p:cNvSpPr/>
          <p:nvPr/>
        </p:nvSpPr>
        <p:spPr>
          <a:xfrm>
            <a:off x="211312" y="6132366"/>
            <a:ext cx="449515" cy="44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95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Introducing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Exact</a:t>
            </a:r>
            <a:r>
              <a:rPr lang="de-DE" sz="1200" dirty="0"/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Genetic </a:t>
            </a:r>
            <a:r>
              <a:rPr lang="de-DE" sz="1200" dirty="0" err="1"/>
              <a:t>Algorithm</a:t>
            </a:r>
            <a:r>
              <a:rPr lang="de-DE" sz="1200" dirty="0"/>
              <a:t> &amp; Best Match </a:t>
            </a:r>
            <a:r>
              <a:rPr lang="de-DE" sz="1200" dirty="0" err="1"/>
              <a:t>Heuristic</a:t>
            </a:r>
            <a:endParaRPr lang="de-DE" sz="1200" dirty="0"/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Extreme Points</a:t>
            </a:r>
          </a:p>
          <a:p>
            <a:pPr marL="457200" lvl="1" indent="0">
              <a:buNone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rgbClr val="0090A7"/>
                </a:solidFill>
              </a:rPr>
              <a:t>Tackling </a:t>
            </a:r>
            <a:r>
              <a:rPr lang="de-DE" sz="2000" dirty="0" err="1">
                <a:solidFill>
                  <a:srgbClr val="0090A7"/>
                </a:solidFill>
              </a:rPr>
              <a:t>the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problem</a:t>
            </a:r>
            <a:r>
              <a:rPr lang="de-DE" sz="2000" dirty="0">
                <a:solidFill>
                  <a:srgbClr val="0090A7"/>
                </a:solidFill>
              </a:rPr>
              <a:t>: </a:t>
            </a:r>
            <a:r>
              <a:rPr lang="de-DE" sz="2000" dirty="0" err="1">
                <a:solidFill>
                  <a:srgbClr val="0090A7"/>
                </a:solidFill>
              </a:rPr>
              <a:t>Assign</a:t>
            </a:r>
            <a:r>
              <a:rPr lang="de-DE" sz="2000" dirty="0">
                <a:solidFill>
                  <a:srgbClr val="0090A7"/>
                </a:solidFill>
              </a:rPr>
              <a:t> Boxes </a:t>
            </a:r>
            <a:r>
              <a:rPr lang="de-DE" sz="2000" dirty="0" err="1">
                <a:solidFill>
                  <a:srgbClr val="0090A7"/>
                </a:solidFill>
              </a:rPr>
              <a:t>to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Pallets</a:t>
            </a:r>
            <a:endParaRPr lang="de-DE" sz="2000" dirty="0">
              <a:solidFill>
                <a:srgbClr val="0090A7"/>
              </a:solidFill>
            </a:endParaRPr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>
                <a:solidFill>
                  <a:srgbClr val="0090A7"/>
                </a:solidFill>
              </a:rPr>
              <a:t>Heuristic</a:t>
            </a:r>
            <a:r>
              <a:rPr lang="de-DE" sz="1200" dirty="0">
                <a:solidFill>
                  <a:srgbClr val="0090A7"/>
                </a:solidFill>
              </a:rPr>
              <a:t> Approach: Peak </a:t>
            </a:r>
            <a:r>
              <a:rPr lang="de-DE" sz="1200" dirty="0" err="1">
                <a:solidFill>
                  <a:srgbClr val="0090A7"/>
                </a:solidFill>
              </a:rPr>
              <a:t>Filling</a:t>
            </a:r>
            <a:r>
              <a:rPr lang="de-DE" sz="1200" dirty="0">
                <a:solidFill>
                  <a:srgbClr val="0090A7"/>
                </a:solidFill>
              </a:rPr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Comparing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Working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3171471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787E858-A913-4456-A11B-6483A06B4BE4}"/>
              </a:ext>
            </a:extLst>
          </p:cNvPr>
          <p:cNvSpPr/>
          <p:nvPr/>
        </p:nvSpPr>
        <p:spPr>
          <a:xfrm>
            <a:off x="8676136" y="4605334"/>
            <a:ext cx="2428875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600" dirty="0">
                <a:ea typeface="+mn-lt"/>
                <a:cs typeface="+mn-lt"/>
              </a:rPr>
              <a:t>https://www.flaticon.com/authors/pixel-perfect</a:t>
            </a:r>
            <a:endParaRPr lang="de-DE" sz="600" dirty="0">
              <a:ea typeface="Microsoft JhengHei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AAC3A18-91F0-4C88-8CA4-254063A48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8000" y="2095714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9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ACC3988-E0DE-4416-9B9B-76469AF0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/>
              <a:t>Peak </a:t>
            </a:r>
            <a:r>
              <a:rPr lang="de-DE" dirty="0" err="1"/>
              <a:t>Filling</a:t>
            </a:r>
            <a:r>
              <a:rPr lang="de-DE" dirty="0"/>
              <a:t> Slice Push: </a:t>
            </a:r>
            <a:r>
              <a:rPr lang="de-DE" dirty="0" err="1"/>
              <a:t>Why</a:t>
            </a:r>
            <a:r>
              <a:rPr lang="de-DE" dirty="0"/>
              <a:t>?</a:t>
            </a:r>
            <a:endParaRPr lang="de-DE" dirty="0">
              <a:ea typeface="Microsoft JhengHei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1BF6413-57B4-44FF-AD67-E9192DD53529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587BAF69-0A95-4AB5-80CB-4B87295B3CC7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5743D0B4-060A-4439-8A7A-29E53CA01039}"/>
                  </a:ext>
                </a:extLst>
              </p:cNvPr>
              <p:cNvSpPr/>
              <p:nvPr/>
            </p:nvSpPr>
            <p:spPr>
              <a:xfrm>
                <a:off x="6214532" y="3125171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F267673D-C6B2-4D3F-B7C0-DAB3D78C8378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5717757E-A473-4E3E-B93C-4E27891AB6D5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FB77A6F2-A1F4-45F3-B898-88FB8157500B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57D28D6C-0F4F-4D10-82A7-8540204943CF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b="1" err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4C2B8A6-F60B-4710-AAF3-0A8C7087015D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C4F31C07-F7D5-4753-8225-C307ABC3F54E}"/>
              </a:ext>
            </a:extLst>
          </p:cNvPr>
          <p:cNvSpPr txBox="1"/>
          <p:nvPr/>
        </p:nvSpPr>
        <p:spPr>
          <a:xfrm>
            <a:off x="6141668" y="1144800"/>
            <a:ext cx="6105176" cy="48124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A recursive divide and conquer algorithm</a:t>
            </a:r>
            <a:endParaRPr lang="en-US" dirty="0">
              <a:ea typeface="Microsoft JhengHei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A combination of first fit and sweep heuristic</a:t>
            </a: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The box is divided into slices and sub-slices based on the dimension of items</a:t>
            </a: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The largest box always goes to the bottom</a:t>
            </a:r>
            <a:endParaRPr lang="en-US" dirty="0">
              <a:ea typeface="Microsoft JhengHei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Forms a pyramid arrangement, making it easier to pack</a:t>
            </a: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Based on a publication by </a:t>
            </a:r>
            <a:r>
              <a:rPr lang="en-US" dirty="0" err="1">
                <a:ea typeface="+mn-lt"/>
                <a:cs typeface="+mn-lt"/>
              </a:rPr>
              <a:t>Maarouf</a:t>
            </a:r>
            <a:r>
              <a:rPr lang="en-US" dirty="0">
                <a:ea typeface="+mn-lt"/>
                <a:cs typeface="+mn-lt"/>
              </a:rPr>
              <a:t> et al. (2008)</a:t>
            </a:r>
            <a:r>
              <a:rPr lang="en-US" baseline="30000" dirty="0">
                <a:ea typeface="+mn-lt"/>
                <a:cs typeface="+mn-lt"/>
              </a:rPr>
              <a:t>7</a:t>
            </a:r>
            <a:endParaRPr lang="en-US" baseline="30000" dirty="0">
              <a:ea typeface="Microsoft JhengHei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593099D-F3FD-4325-8333-448F60AAA913}"/>
              </a:ext>
            </a:extLst>
          </p:cNvPr>
          <p:cNvGrpSpPr/>
          <p:nvPr/>
        </p:nvGrpSpPr>
        <p:grpSpPr>
          <a:xfrm>
            <a:off x="902626" y="1035464"/>
            <a:ext cx="2039821" cy="2206205"/>
            <a:chOff x="6480691" y="912595"/>
            <a:chExt cx="1813322" cy="1961231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51B91FED-09A6-410F-BE50-2C6C9D556299}"/>
                </a:ext>
              </a:extLst>
            </p:cNvPr>
            <p:cNvGrpSpPr/>
            <p:nvPr/>
          </p:nvGrpSpPr>
          <p:grpSpPr>
            <a:xfrm>
              <a:off x="6480691" y="1237745"/>
              <a:ext cx="1813322" cy="1636081"/>
              <a:chOff x="8227087" y="1141353"/>
              <a:chExt cx="1813322" cy="1636081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87A12D0A-4CA5-4395-8AD0-4AF9D2E2B361}"/>
                  </a:ext>
                </a:extLst>
              </p:cNvPr>
              <p:cNvCxnSpPr/>
              <p:nvPr/>
            </p:nvCxnSpPr>
            <p:spPr>
              <a:xfrm flipV="1">
                <a:off x="8233927" y="2254221"/>
                <a:ext cx="473675" cy="50486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B7D22E1C-43C5-4E42-B046-22BEAB58F5AC}"/>
                  </a:ext>
                </a:extLst>
              </p:cNvPr>
              <p:cNvSpPr/>
              <p:nvPr/>
            </p:nvSpPr>
            <p:spPr>
              <a:xfrm>
                <a:off x="8227087" y="1666397"/>
                <a:ext cx="1338604" cy="11050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14347A1D-30A4-4AA9-945D-8B1240DBBDB3}"/>
                  </a:ext>
                </a:extLst>
              </p:cNvPr>
              <p:cNvSpPr/>
              <p:nvPr/>
            </p:nvSpPr>
            <p:spPr>
              <a:xfrm>
                <a:off x="8700762" y="1161532"/>
                <a:ext cx="1338604" cy="11050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31" name="Gruppieren 30">
                <a:extLst>
                  <a:ext uri="{FF2B5EF4-FFF2-40B4-BE49-F238E27FC236}">
                    <a16:creationId xmlns:a16="http://schemas.microsoft.com/office/drawing/2014/main" id="{E60FCEC5-36B4-43F2-8315-F69A9E7CF814}"/>
                  </a:ext>
                </a:extLst>
              </p:cNvPr>
              <p:cNvGrpSpPr/>
              <p:nvPr/>
            </p:nvGrpSpPr>
            <p:grpSpPr>
              <a:xfrm>
                <a:off x="8470111" y="1916244"/>
                <a:ext cx="821925" cy="597874"/>
                <a:chOff x="7186611" y="1698174"/>
                <a:chExt cx="821925" cy="597874"/>
              </a:xfrm>
            </p:grpSpPr>
            <p:grpSp>
              <p:nvGrpSpPr>
                <p:cNvPr id="45" name="Gruppieren 44">
                  <a:extLst>
                    <a:ext uri="{FF2B5EF4-FFF2-40B4-BE49-F238E27FC236}">
                      <a16:creationId xmlns:a16="http://schemas.microsoft.com/office/drawing/2014/main" id="{488B7122-62DF-4176-9632-4840833FA398}"/>
                    </a:ext>
                  </a:extLst>
                </p:cNvPr>
                <p:cNvGrpSpPr/>
                <p:nvPr/>
              </p:nvGrpSpPr>
              <p:grpSpPr>
                <a:xfrm>
                  <a:off x="7186611" y="1698176"/>
                  <a:ext cx="821925" cy="597872"/>
                  <a:chOff x="4748522" y="3938908"/>
                  <a:chExt cx="3110753" cy="1720383"/>
                </a:xfrm>
                <a:solidFill>
                  <a:schemeClr val="bg1">
                    <a:lumMod val="75000"/>
                  </a:schemeClr>
                </a:solidFill>
              </p:grpSpPr>
              <p:cxnSp>
                <p:nvCxnSpPr>
                  <p:cNvPr id="48" name="Gerader Verbinder 47">
                    <a:extLst>
                      <a:ext uri="{FF2B5EF4-FFF2-40B4-BE49-F238E27FC236}">
                        <a16:creationId xmlns:a16="http://schemas.microsoft.com/office/drawing/2014/main" id="{E0AEC6DD-0F6F-4EDF-9544-84368668FC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48522" y="4901618"/>
                    <a:ext cx="832437" cy="75767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Rechteck 48">
                    <a:extLst>
                      <a:ext uri="{FF2B5EF4-FFF2-40B4-BE49-F238E27FC236}">
                        <a16:creationId xmlns:a16="http://schemas.microsoft.com/office/drawing/2014/main" id="{C6EA7EE0-A679-4120-9694-D7C46C5263D8}"/>
                      </a:ext>
                    </a:extLst>
                  </p:cNvPr>
                  <p:cNvSpPr/>
                  <p:nvPr/>
                </p:nvSpPr>
                <p:spPr>
                  <a:xfrm>
                    <a:off x="5580959" y="3938908"/>
                    <a:ext cx="2278316" cy="962710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" name="Rechteck 49">
                    <a:extLst>
                      <a:ext uri="{FF2B5EF4-FFF2-40B4-BE49-F238E27FC236}">
                        <a16:creationId xmlns:a16="http://schemas.microsoft.com/office/drawing/2014/main" id="{1CF5D173-A7E8-407E-A693-ECE1AF37B2CC}"/>
                      </a:ext>
                    </a:extLst>
                  </p:cNvPr>
                  <p:cNvSpPr/>
                  <p:nvPr/>
                </p:nvSpPr>
                <p:spPr>
                  <a:xfrm>
                    <a:off x="4748522" y="4696581"/>
                    <a:ext cx="2278316" cy="962710"/>
                  </a:xfrm>
                  <a:prstGeom prst="rect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51" name="Gerader Verbinder 50">
                    <a:extLst>
                      <a:ext uri="{FF2B5EF4-FFF2-40B4-BE49-F238E27FC236}">
                        <a16:creationId xmlns:a16="http://schemas.microsoft.com/office/drawing/2014/main" id="{903F543B-C05C-49AF-A0BA-8A0603D850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48522" y="3938908"/>
                    <a:ext cx="832437" cy="75767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Gerader Verbinder 51">
                    <a:extLst>
                      <a:ext uri="{FF2B5EF4-FFF2-40B4-BE49-F238E27FC236}">
                        <a16:creationId xmlns:a16="http://schemas.microsoft.com/office/drawing/2014/main" id="{6760C393-E7F4-48E0-8015-4419F55F26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26838" y="4901618"/>
                    <a:ext cx="832437" cy="75767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Gerader Verbinder 52">
                    <a:extLst>
                      <a:ext uri="{FF2B5EF4-FFF2-40B4-BE49-F238E27FC236}">
                        <a16:creationId xmlns:a16="http://schemas.microsoft.com/office/drawing/2014/main" id="{CC6606E7-3E9F-42F6-BC08-FBBE21FDA7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26837" y="3938908"/>
                    <a:ext cx="832437" cy="75767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Rechtwinkliges Dreieck 45">
                  <a:extLst>
                    <a:ext uri="{FF2B5EF4-FFF2-40B4-BE49-F238E27FC236}">
                      <a16:creationId xmlns:a16="http://schemas.microsoft.com/office/drawing/2014/main" id="{B1EC1836-1AD4-4CE6-A326-0A79126CA7B6}"/>
                    </a:ext>
                  </a:extLst>
                </p:cNvPr>
                <p:cNvSpPr/>
                <p:nvPr/>
              </p:nvSpPr>
              <p:spPr>
                <a:xfrm rot="16200000">
                  <a:off x="7179276" y="1717415"/>
                  <a:ext cx="258429" cy="219947"/>
                </a:xfrm>
                <a:prstGeom prst="rt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824E73B0-A1F0-4799-81BF-D5924D6FEF86}"/>
                  </a:ext>
                </a:extLst>
              </p:cNvPr>
              <p:cNvCxnSpPr/>
              <p:nvPr/>
            </p:nvCxnSpPr>
            <p:spPr>
              <a:xfrm flipV="1">
                <a:off x="8227087" y="1161532"/>
                <a:ext cx="473675" cy="50486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7187FC99-5FB9-486C-88C9-542E2081BB54}"/>
                  </a:ext>
                </a:extLst>
              </p:cNvPr>
              <p:cNvCxnSpPr/>
              <p:nvPr/>
            </p:nvCxnSpPr>
            <p:spPr>
              <a:xfrm flipV="1">
                <a:off x="9559504" y="1161531"/>
                <a:ext cx="473675" cy="50486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7404AE92-1ACE-4977-BF8D-F20E552DCDF1}"/>
                  </a:ext>
                </a:extLst>
              </p:cNvPr>
              <p:cNvCxnSpPr/>
              <p:nvPr/>
            </p:nvCxnSpPr>
            <p:spPr>
              <a:xfrm flipV="1">
                <a:off x="9566734" y="2268345"/>
                <a:ext cx="473675" cy="50486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B4A6AF51-C75E-46F9-A09D-E79D2C47BB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63113" y="2247278"/>
                <a:ext cx="433507" cy="530156"/>
              </a:xfrm>
              <a:prstGeom prst="line">
                <a:avLst/>
              </a:prstGeom>
              <a:ln w="1270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>
                <a:extLst>
                  <a:ext uri="{FF2B5EF4-FFF2-40B4-BE49-F238E27FC236}">
                    <a16:creationId xmlns:a16="http://schemas.microsoft.com/office/drawing/2014/main" id="{3463F00C-991F-4AF4-82BD-5136EF7FF2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68200" y="1141353"/>
                <a:ext cx="433507" cy="530156"/>
              </a:xfrm>
              <a:prstGeom prst="line">
                <a:avLst/>
              </a:prstGeom>
              <a:ln w="1270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7" name="Gerader Verbinder 36">
                <a:extLst>
                  <a:ext uri="{FF2B5EF4-FFF2-40B4-BE49-F238E27FC236}">
                    <a16:creationId xmlns:a16="http://schemas.microsoft.com/office/drawing/2014/main" id="{B752DDFD-D154-412E-BA3F-DA840AB9DB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68141" y="1666397"/>
                <a:ext cx="0" cy="1105047"/>
              </a:xfrm>
              <a:prstGeom prst="line">
                <a:avLst/>
              </a:prstGeom>
              <a:ln w="1270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1F11CBCB-BE15-4478-85D5-2E01DF748C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7694" y="1161532"/>
                <a:ext cx="0" cy="1105047"/>
              </a:xfrm>
              <a:prstGeom prst="line">
                <a:avLst/>
              </a:prstGeom>
              <a:ln w="1270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18C9F2EB-D596-4A5A-AC02-7AC8549A37C9}"/>
                  </a:ext>
                </a:extLst>
              </p:cNvPr>
              <p:cNvSpPr/>
              <p:nvPr/>
            </p:nvSpPr>
            <p:spPr>
              <a:xfrm>
                <a:off x="8700872" y="1159766"/>
                <a:ext cx="580633" cy="75005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6BBDC474-354D-485C-ACB3-E5B71CC6C782}"/>
                  </a:ext>
                </a:extLst>
              </p:cNvPr>
              <p:cNvSpPr/>
              <p:nvPr/>
            </p:nvSpPr>
            <p:spPr>
              <a:xfrm>
                <a:off x="8463270" y="1421238"/>
                <a:ext cx="608818" cy="75005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41" name="Gerader Verbinder 40">
                <a:extLst>
                  <a:ext uri="{FF2B5EF4-FFF2-40B4-BE49-F238E27FC236}">
                    <a16:creationId xmlns:a16="http://schemas.microsoft.com/office/drawing/2014/main" id="{CC178616-3586-44F5-A36A-23F1B3BCB8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70111" y="1159766"/>
                <a:ext cx="230651" cy="25202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r Verbinder 41">
                <a:extLst>
                  <a:ext uri="{FF2B5EF4-FFF2-40B4-BE49-F238E27FC236}">
                    <a16:creationId xmlns:a16="http://schemas.microsoft.com/office/drawing/2014/main" id="{C9F7FC33-4C96-4BFC-96AC-8A786E3DEC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66736" y="1159354"/>
                <a:ext cx="230651" cy="25202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>
                <a:extLst>
                  <a:ext uri="{FF2B5EF4-FFF2-40B4-BE49-F238E27FC236}">
                    <a16:creationId xmlns:a16="http://schemas.microsoft.com/office/drawing/2014/main" id="{44028CD9-0DD6-46A1-A159-42A5D3FC93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83980" y="1908671"/>
                <a:ext cx="210595" cy="26085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r Verbinder 43">
                <a:extLst>
                  <a:ext uri="{FF2B5EF4-FFF2-40B4-BE49-F238E27FC236}">
                    <a16:creationId xmlns:a16="http://schemas.microsoft.com/office/drawing/2014/main" id="{256BA053-9ECD-4397-ACBB-CD556AD190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1056" y="1908669"/>
                <a:ext cx="230651" cy="25202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0BF98E11-84DF-4C9C-AD17-73B5220CFC45}"/>
                </a:ext>
              </a:extLst>
            </p:cNvPr>
            <p:cNvSpPr/>
            <p:nvPr/>
          </p:nvSpPr>
          <p:spPr>
            <a:xfrm>
              <a:off x="6709478" y="912595"/>
              <a:ext cx="987819" cy="23407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b="1" dirty="0">
                  <a:solidFill>
                    <a:srgbClr val="FF0000"/>
                  </a:solidFill>
                </a:rPr>
                <a:t>Parent Sub-Slice</a:t>
              </a:r>
            </a:p>
          </p:txBody>
        </p: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C30A39B8-0B95-486B-A2C1-A388954771E1}"/>
              </a:ext>
            </a:extLst>
          </p:cNvPr>
          <p:cNvGrpSpPr/>
          <p:nvPr/>
        </p:nvGrpSpPr>
        <p:grpSpPr>
          <a:xfrm>
            <a:off x="3406689" y="1060430"/>
            <a:ext cx="2055459" cy="2188029"/>
            <a:chOff x="8530462" y="900401"/>
            <a:chExt cx="1813322" cy="1930275"/>
          </a:xfrm>
        </p:grpSpPr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C85C25D2-5C9E-42E7-B3D3-3FFC5CD7DD66}"/>
                </a:ext>
              </a:extLst>
            </p:cNvPr>
            <p:cNvGrpSpPr/>
            <p:nvPr/>
          </p:nvGrpSpPr>
          <p:grpSpPr>
            <a:xfrm>
              <a:off x="8530462" y="1194595"/>
              <a:ext cx="1813322" cy="1636081"/>
              <a:chOff x="8530462" y="1194595"/>
              <a:chExt cx="1813322" cy="1636081"/>
            </a:xfrm>
          </p:grpSpPr>
          <p:grpSp>
            <p:nvGrpSpPr>
              <p:cNvPr id="57" name="Gruppieren 56">
                <a:extLst>
                  <a:ext uri="{FF2B5EF4-FFF2-40B4-BE49-F238E27FC236}">
                    <a16:creationId xmlns:a16="http://schemas.microsoft.com/office/drawing/2014/main" id="{08CC53F6-F1EF-468E-ABB1-C1EC9ED01EE8}"/>
                  </a:ext>
                </a:extLst>
              </p:cNvPr>
              <p:cNvGrpSpPr/>
              <p:nvPr/>
            </p:nvGrpSpPr>
            <p:grpSpPr>
              <a:xfrm>
                <a:off x="8530462" y="1194595"/>
                <a:ext cx="1813322" cy="1636081"/>
                <a:chOff x="8227087" y="1141353"/>
                <a:chExt cx="1813322" cy="1636081"/>
              </a:xfrm>
            </p:grpSpPr>
            <p:cxnSp>
              <p:nvCxnSpPr>
                <p:cNvPr id="73" name="Gerader Verbinder 72">
                  <a:extLst>
                    <a:ext uri="{FF2B5EF4-FFF2-40B4-BE49-F238E27FC236}">
                      <a16:creationId xmlns:a16="http://schemas.microsoft.com/office/drawing/2014/main" id="{52262AE6-E2C4-4328-95DE-A2F78FB12ED9}"/>
                    </a:ext>
                  </a:extLst>
                </p:cNvPr>
                <p:cNvCxnSpPr/>
                <p:nvPr/>
              </p:nvCxnSpPr>
              <p:spPr>
                <a:xfrm flipV="1">
                  <a:off x="8233927" y="2254221"/>
                  <a:ext cx="473675" cy="50486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4" name="Rechteck 73">
                  <a:extLst>
                    <a:ext uri="{FF2B5EF4-FFF2-40B4-BE49-F238E27FC236}">
                      <a16:creationId xmlns:a16="http://schemas.microsoft.com/office/drawing/2014/main" id="{6EAFC106-7910-4EB9-A9B0-C77E2C4FB225}"/>
                    </a:ext>
                  </a:extLst>
                </p:cNvPr>
                <p:cNvSpPr/>
                <p:nvPr/>
              </p:nvSpPr>
              <p:spPr>
                <a:xfrm>
                  <a:off x="8227087" y="1666397"/>
                  <a:ext cx="1338604" cy="110504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5" name="Rechteck 74">
                  <a:extLst>
                    <a:ext uri="{FF2B5EF4-FFF2-40B4-BE49-F238E27FC236}">
                      <a16:creationId xmlns:a16="http://schemas.microsoft.com/office/drawing/2014/main" id="{3436911D-214E-476C-B83E-473BA293903E}"/>
                    </a:ext>
                  </a:extLst>
                </p:cNvPr>
                <p:cNvSpPr/>
                <p:nvPr/>
              </p:nvSpPr>
              <p:spPr>
                <a:xfrm>
                  <a:off x="8700762" y="1161532"/>
                  <a:ext cx="1338604" cy="110504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76" name="Gruppieren 75">
                  <a:extLst>
                    <a:ext uri="{FF2B5EF4-FFF2-40B4-BE49-F238E27FC236}">
                      <a16:creationId xmlns:a16="http://schemas.microsoft.com/office/drawing/2014/main" id="{D51DA446-648C-41A0-8078-ABFD582C5A1E}"/>
                    </a:ext>
                  </a:extLst>
                </p:cNvPr>
                <p:cNvGrpSpPr/>
                <p:nvPr/>
              </p:nvGrpSpPr>
              <p:grpSpPr>
                <a:xfrm>
                  <a:off x="8470111" y="1916244"/>
                  <a:ext cx="824308" cy="597874"/>
                  <a:chOff x="7186611" y="1698174"/>
                  <a:chExt cx="824308" cy="597874"/>
                </a:xfrm>
              </p:grpSpPr>
              <p:grpSp>
                <p:nvGrpSpPr>
                  <p:cNvPr id="89" name="Gruppieren 88">
                    <a:extLst>
                      <a:ext uri="{FF2B5EF4-FFF2-40B4-BE49-F238E27FC236}">
                        <a16:creationId xmlns:a16="http://schemas.microsoft.com/office/drawing/2014/main" id="{73D3DED7-BAEF-4E97-854C-E98F8FBFBD6F}"/>
                      </a:ext>
                    </a:extLst>
                  </p:cNvPr>
                  <p:cNvGrpSpPr/>
                  <p:nvPr/>
                </p:nvGrpSpPr>
                <p:grpSpPr>
                  <a:xfrm>
                    <a:off x="7186611" y="1698176"/>
                    <a:ext cx="821925" cy="597872"/>
                    <a:chOff x="4748522" y="3938908"/>
                    <a:chExt cx="3110753" cy="1720383"/>
                  </a:xfrm>
                  <a:solidFill>
                    <a:schemeClr val="bg1">
                      <a:lumMod val="75000"/>
                    </a:schemeClr>
                  </a:solidFill>
                </p:grpSpPr>
                <p:cxnSp>
                  <p:nvCxnSpPr>
                    <p:cNvPr id="95" name="Gerader Verbinder 94">
                      <a:extLst>
                        <a:ext uri="{FF2B5EF4-FFF2-40B4-BE49-F238E27FC236}">
                          <a16:creationId xmlns:a16="http://schemas.microsoft.com/office/drawing/2014/main" id="{2261D87D-DA46-418A-AE15-B34D709324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748522" y="4901618"/>
                      <a:ext cx="832437" cy="757673"/>
                    </a:xfrm>
                    <a:prstGeom prst="lin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6" name="Rechteck 95">
                      <a:extLst>
                        <a:ext uri="{FF2B5EF4-FFF2-40B4-BE49-F238E27FC236}">
                          <a16:creationId xmlns:a16="http://schemas.microsoft.com/office/drawing/2014/main" id="{AB4D31E2-E46A-4A82-96D2-E169ECB2EB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0959" y="3938908"/>
                      <a:ext cx="2278316" cy="962710"/>
                    </a:xfrm>
                    <a:prstGeom prst="rect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97" name="Rechteck 96">
                      <a:extLst>
                        <a:ext uri="{FF2B5EF4-FFF2-40B4-BE49-F238E27FC236}">
                          <a16:creationId xmlns:a16="http://schemas.microsoft.com/office/drawing/2014/main" id="{B9002DC2-6480-40BC-83E0-FE057E0C7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8522" y="4696581"/>
                      <a:ext cx="2278316" cy="962710"/>
                    </a:xfrm>
                    <a:prstGeom prst="rect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cxnSp>
                  <p:nvCxnSpPr>
                    <p:cNvPr id="98" name="Gerader Verbinder 97">
                      <a:extLst>
                        <a:ext uri="{FF2B5EF4-FFF2-40B4-BE49-F238E27FC236}">
                          <a16:creationId xmlns:a16="http://schemas.microsoft.com/office/drawing/2014/main" id="{F7B0817A-6039-4F90-9381-C0056DD328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748522" y="3938908"/>
                      <a:ext cx="832437" cy="757673"/>
                    </a:xfrm>
                    <a:prstGeom prst="lin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Gerader Verbinder 98">
                      <a:extLst>
                        <a:ext uri="{FF2B5EF4-FFF2-40B4-BE49-F238E27FC236}">
                          <a16:creationId xmlns:a16="http://schemas.microsoft.com/office/drawing/2014/main" id="{026A3D6B-2E00-48E0-A2FA-4964BA88C1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026838" y="4901618"/>
                      <a:ext cx="832437" cy="757673"/>
                    </a:xfrm>
                    <a:prstGeom prst="lin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Gerader Verbinder 99">
                      <a:extLst>
                        <a:ext uri="{FF2B5EF4-FFF2-40B4-BE49-F238E27FC236}">
                          <a16:creationId xmlns:a16="http://schemas.microsoft.com/office/drawing/2014/main" id="{C16B05D6-F755-4BA6-86FB-AD77D907FC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026837" y="3938908"/>
                      <a:ext cx="832437" cy="757673"/>
                    </a:xfrm>
                    <a:prstGeom prst="lin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90" name="Rechtwinkliges Dreieck 89">
                    <a:extLst>
                      <a:ext uri="{FF2B5EF4-FFF2-40B4-BE49-F238E27FC236}">
                        <a16:creationId xmlns:a16="http://schemas.microsoft.com/office/drawing/2014/main" id="{0EB95D66-59FB-4A4C-8714-76A646C54A7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79276" y="1717415"/>
                    <a:ext cx="258429" cy="219947"/>
                  </a:xfrm>
                  <a:prstGeom prst="rtTriangl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1" name="Rechtwinkliges Dreieck 48">
                    <a:extLst>
                      <a:ext uri="{FF2B5EF4-FFF2-40B4-BE49-F238E27FC236}">
                        <a16:creationId xmlns:a16="http://schemas.microsoft.com/office/drawing/2014/main" id="{8438CA31-8D69-46C8-9C1A-5FD4ABBDAE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71828" y="2044552"/>
                    <a:ext cx="260616" cy="217567"/>
                  </a:xfrm>
                  <a:custGeom>
                    <a:avLst/>
                    <a:gdLst>
                      <a:gd name="connsiteX0" fmla="*/ 0 w 253280"/>
                      <a:gd name="connsiteY0" fmla="*/ 200897 h 200897"/>
                      <a:gd name="connsiteX1" fmla="*/ 0 w 253280"/>
                      <a:gd name="connsiteY1" fmla="*/ 0 h 200897"/>
                      <a:gd name="connsiteX2" fmla="*/ 253280 w 253280"/>
                      <a:gd name="connsiteY2" fmla="*/ 200897 h 200897"/>
                      <a:gd name="connsiteX3" fmla="*/ 0 w 253280"/>
                      <a:gd name="connsiteY3" fmla="*/ 200897 h 200897"/>
                      <a:gd name="connsiteX0" fmla="*/ 0 w 253280"/>
                      <a:gd name="connsiteY0" fmla="*/ 208042 h 208042"/>
                      <a:gd name="connsiteX1" fmla="*/ 9528 w 253280"/>
                      <a:gd name="connsiteY1" fmla="*/ 0 h 208042"/>
                      <a:gd name="connsiteX2" fmla="*/ 253280 w 253280"/>
                      <a:gd name="connsiteY2" fmla="*/ 208042 h 208042"/>
                      <a:gd name="connsiteX3" fmla="*/ 0 w 253280"/>
                      <a:gd name="connsiteY3" fmla="*/ 208042 h 208042"/>
                      <a:gd name="connsiteX0" fmla="*/ 4760 w 258040"/>
                      <a:gd name="connsiteY0" fmla="*/ 210423 h 210423"/>
                      <a:gd name="connsiteX1" fmla="*/ 0 w 258040"/>
                      <a:gd name="connsiteY1" fmla="*/ 0 h 210423"/>
                      <a:gd name="connsiteX2" fmla="*/ 258040 w 258040"/>
                      <a:gd name="connsiteY2" fmla="*/ 210423 h 210423"/>
                      <a:gd name="connsiteX3" fmla="*/ 4760 w 258040"/>
                      <a:gd name="connsiteY3" fmla="*/ 210423 h 210423"/>
                      <a:gd name="connsiteX0" fmla="*/ 4760 w 260424"/>
                      <a:gd name="connsiteY0" fmla="*/ 210423 h 210423"/>
                      <a:gd name="connsiteX1" fmla="*/ 0 w 260424"/>
                      <a:gd name="connsiteY1" fmla="*/ 0 h 210423"/>
                      <a:gd name="connsiteX2" fmla="*/ 260424 w 260424"/>
                      <a:gd name="connsiteY2" fmla="*/ 210423 h 210423"/>
                      <a:gd name="connsiteX3" fmla="*/ 4760 w 260424"/>
                      <a:gd name="connsiteY3" fmla="*/ 210423 h 210423"/>
                      <a:gd name="connsiteX0" fmla="*/ 4760 w 260427"/>
                      <a:gd name="connsiteY0" fmla="*/ 210423 h 212805"/>
                      <a:gd name="connsiteX1" fmla="*/ 0 w 260427"/>
                      <a:gd name="connsiteY1" fmla="*/ 0 h 212805"/>
                      <a:gd name="connsiteX2" fmla="*/ 260427 w 260427"/>
                      <a:gd name="connsiteY2" fmla="*/ 212805 h 212805"/>
                      <a:gd name="connsiteX3" fmla="*/ 4760 w 260427"/>
                      <a:gd name="connsiteY3" fmla="*/ 210423 h 212805"/>
                      <a:gd name="connsiteX0" fmla="*/ 4760 w 260427"/>
                      <a:gd name="connsiteY0" fmla="*/ 215185 h 215185"/>
                      <a:gd name="connsiteX1" fmla="*/ 0 w 260427"/>
                      <a:gd name="connsiteY1" fmla="*/ 0 h 215185"/>
                      <a:gd name="connsiteX2" fmla="*/ 260427 w 260427"/>
                      <a:gd name="connsiteY2" fmla="*/ 212805 h 215185"/>
                      <a:gd name="connsiteX3" fmla="*/ 4760 w 260427"/>
                      <a:gd name="connsiteY3" fmla="*/ 215185 h 215185"/>
                      <a:gd name="connsiteX0" fmla="*/ 4760 w 260427"/>
                      <a:gd name="connsiteY0" fmla="*/ 215185 h 217567"/>
                      <a:gd name="connsiteX1" fmla="*/ 0 w 260427"/>
                      <a:gd name="connsiteY1" fmla="*/ 0 h 217567"/>
                      <a:gd name="connsiteX2" fmla="*/ 260427 w 260427"/>
                      <a:gd name="connsiteY2" fmla="*/ 217567 h 217567"/>
                      <a:gd name="connsiteX3" fmla="*/ 4760 w 260427"/>
                      <a:gd name="connsiteY3" fmla="*/ 215185 h 217567"/>
                      <a:gd name="connsiteX0" fmla="*/ 0 w 260616"/>
                      <a:gd name="connsiteY0" fmla="*/ 215185 h 217567"/>
                      <a:gd name="connsiteX1" fmla="*/ 189 w 260616"/>
                      <a:gd name="connsiteY1" fmla="*/ 0 h 217567"/>
                      <a:gd name="connsiteX2" fmla="*/ 260616 w 260616"/>
                      <a:gd name="connsiteY2" fmla="*/ 217567 h 217567"/>
                      <a:gd name="connsiteX3" fmla="*/ 0 w 260616"/>
                      <a:gd name="connsiteY3" fmla="*/ 215185 h 2175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616" h="217567">
                        <a:moveTo>
                          <a:pt x="0" y="215185"/>
                        </a:moveTo>
                        <a:lnTo>
                          <a:pt x="189" y="0"/>
                        </a:lnTo>
                        <a:lnTo>
                          <a:pt x="260616" y="217567"/>
                        </a:lnTo>
                        <a:lnTo>
                          <a:pt x="0" y="21518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  <p:cxnSp>
              <p:nvCxnSpPr>
                <p:cNvPr id="77" name="Gerader Verbinder 76">
                  <a:extLst>
                    <a:ext uri="{FF2B5EF4-FFF2-40B4-BE49-F238E27FC236}">
                      <a16:creationId xmlns:a16="http://schemas.microsoft.com/office/drawing/2014/main" id="{8CE78754-F366-4D0C-957F-21480DE95469}"/>
                    </a:ext>
                  </a:extLst>
                </p:cNvPr>
                <p:cNvCxnSpPr/>
                <p:nvPr/>
              </p:nvCxnSpPr>
              <p:spPr>
                <a:xfrm flipV="1">
                  <a:off x="8227087" y="1161532"/>
                  <a:ext cx="473675" cy="50486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Gerader Verbinder 77">
                  <a:extLst>
                    <a:ext uri="{FF2B5EF4-FFF2-40B4-BE49-F238E27FC236}">
                      <a16:creationId xmlns:a16="http://schemas.microsoft.com/office/drawing/2014/main" id="{82C6F7ED-9283-4BE7-8FE1-F0EBAE0CFD86}"/>
                    </a:ext>
                  </a:extLst>
                </p:cNvPr>
                <p:cNvCxnSpPr/>
                <p:nvPr/>
              </p:nvCxnSpPr>
              <p:spPr>
                <a:xfrm flipV="1">
                  <a:off x="9559504" y="1161531"/>
                  <a:ext cx="473675" cy="50486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Gerader Verbinder 78">
                  <a:extLst>
                    <a:ext uri="{FF2B5EF4-FFF2-40B4-BE49-F238E27FC236}">
                      <a16:creationId xmlns:a16="http://schemas.microsoft.com/office/drawing/2014/main" id="{03DDB2D9-33D7-49DB-BF93-925EE826C5D3}"/>
                    </a:ext>
                  </a:extLst>
                </p:cNvPr>
                <p:cNvCxnSpPr/>
                <p:nvPr/>
              </p:nvCxnSpPr>
              <p:spPr>
                <a:xfrm flipV="1">
                  <a:off x="9566734" y="2268345"/>
                  <a:ext cx="473675" cy="50486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Gerader Verbinder 79">
                  <a:extLst>
                    <a:ext uri="{FF2B5EF4-FFF2-40B4-BE49-F238E27FC236}">
                      <a16:creationId xmlns:a16="http://schemas.microsoft.com/office/drawing/2014/main" id="{74C464F3-DCFB-4004-96E5-99090C0CE4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863113" y="2247278"/>
                  <a:ext cx="433507" cy="530156"/>
                </a:xfrm>
                <a:prstGeom prst="line">
                  <a:avLst/>
                </a:prstGeom>
                <a:ln w="12700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Gerader Verbinder 80">
                  <a:extLst>
                    <a:ext uri="{FF2B5EF4-FFF2-40B4-BE49-F238E27FC236}">
                      <a16:creationId xmlns:a16="http://schemas.microsoft.com/office/drawing/2014/main" id="{DFC784C9-51D1-4D6D-83D9-7DA6917C64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87694" y="1161532"/>
                  <a:ext cx="0" cy="1105047"/>
                </a:xfrm>
                <a:prstGeom prst="line">
                  <a:avLst/>
                </a:prstGeom>
                <a:ln w="12700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82" name="Rechteck 81">
                  <a:extLst>
                    <a:ext uri="{FF2B5EF4-FFF2-40B4-BE49-F238E27FC236}">
                      <a16:creationId xmlns:a16="http://schemas.microsoft.com/office/drawing/2014/main" id="{B671F39B-EADC-4D1A-A94E-3D50CBAF5838}"/>
                    </a:ext>
                  </a:extLst>
                </p:cNvPr>
                <p:cNvSpPr/>
                <p:nvPr/>
              </p:nvSpPr>
              <p:spPr>
                <a:xfrm>
                  <a:off x="8700872" y="1159766"/>
                  <a:ext cx="580633" cy="750058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3" name="Rechteck 82">
                  <a:extLst>
                    <a:ext uri="{FF2B5EF4-FFF2-40B4-BE49-F238E27FC236}">
                      <a16:creationId xmlns:a16="http://schemas.microsoft.com/office/drawing/2014/main" id="{0355F794-AC0D-420B-BDD3-CCE5D8451114}"/>
                    </a:ext>
                  </a:extLst>
                </p:cNvPr>
                <p:cNvSpPr/>
                <p:nvPr/>
              </p:nvSpPr>
              <p:spPr>
                <a:xfrm>
                  <a:off x="8463270" y="1421238"/>
                  <a:ext cx="608818" cy="750058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84" name="Gerader Verbinder 83">
                  <a:extLst>
                    <a:ext uri="{FF2B5EF4-FFF2-40B4-BE49-F238E27FC236}">
                      <a16:creationId xmlns:a16="http://schemas.microsoft.com/office/drawing/2014/main" id="{1DCC9FF3-6C6E-45BE-A9D6-AE192E5422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70111" y="1159766"/>
                  <a:ext cx="230651" cy="25202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Gerader Verbinder 84">
                  <a:extLst>
                    <a:ext uri="{FF2B5EF4-FFF2-40B4-BE49-F238E27FC236}">
                      <a16:creationId xmlns:a16="http://schemas.microsoft.com/office/drawing/2014/main" id="{5484364D-7BFC-4CA4-8DEE-7911F65FFE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66736" y="1159354"/>
                  <a:ext cx="230651" cy="25202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Gerader Verbinder 85">
                  <a:extLst>
                    <a:ext uri="{FF2B5EF4-FFF2-40B4-BE49-F238E27FC236}">
                      <a16:creationId xmlns:a16="http://schemas.microsoft.com/office/drawing/2014/main" id="{8D26FB58-A000-417D-ACB1-B8C9FE8A37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83980" y="1908671"/>
                  <a:ext cx="210595" cy="26085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Gerader Verbinder 86">
                  <a:extLst>
                    <a:ext uri="{FF2B5EF4-FFF2-40B4-BE49-F238E27FC236}">
                      <a16:creationId xmlns:a16="http://schemas.microsoft.com/office/drawing/2014/main" id="{96D1E013-BEB9-4A45-A235-FC9C0C48B4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1056" y="1908669"/>
                  <a:ext cx="230651" cy="25202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Gerader Verbinder 87">
                  <a:extLst>
                    <a:ext uri="{FF2B5EF4-FFF2-40B4-BE49-F238E27FC236}">
                      <a16:creationId xmlns:a16="http://schemas.microsoft.com/office/drawing/2014/main" id="{0D833D4B-636A-47CF-AB2F-13C0DEE13A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868200" y="1141353"/>
                  <a:ext cx="433507" cy="530156"/>
                </a:xfrm>
                <a:prstGeom prst="line">
                  <a:avLst/>
                </a:prstGeom>
                <a:ln w="12700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uppieren 57">
                <a:extLst>
                  <a:ext uri="{FF2B5EF4-FFF2-40B4-BE49-F238E27FC236}">
                    <a16:creationId xmlns:a16="http://schemas.microsoft.com/office/drawing/2014/main" id="{E8CAF0F4-8126-4A38-9C62-D01E308277D5}"/>
                  </a:ext>
                </a:extLst>
              </p:cNvPr>
              <p:cNvGrpSpPr/>
              <p:nvPr/>
            </p:nvGrpSpPr>
            <p:grpSpPr>
              <a:xfrm>
                <a:off x="8872982" y="1781761"/>
                <a:ext cx="463353" cy="335104"/>
                <a:chOff x="9121523" y="3027495"/>
                <a:chExt cx="826688" cy="597874"/>
              </a:xfrm>
              <a:solidFill>
                <a:srgbClr val="0090A7"/>
              </a:solidFill>
            </p:grpSpPr>
            <p:sp>
              <p:nvSpPr>
                <p:cNvPr id="66" name="Rechteck 65">
                  <a:extLst>
                    <a:ext uri="{FF2B5EF4-FFF2-40B4-BE49-F238E27FC236}">
                      <a16:creationId xmlns:a16="http://schemas.microsoft.com/office/drawing/2014/main" id="{C11B4DF8-4F04-4616-AFB3-760D75A4D419}"/>
                    </a:ext>
                  </a:extLst>
                </p:cNvPr>
                <p:cNvSpPr/>
                <p:nvPr/>
              </p:nvSpPr>
              <p:spPr>
                <a:xfrm>
                  <a:off x="9342702" y="3027497"/>
                  <a:ext cx="601978" cy="33456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7" name="Rechteck 66">
                  <a:extLst>
                    <a:ext uri="{FF2B5EF4-FFF2-40B4-BE49-F238E27FC236}">
                      <a16:creationId xmlns:a16="http://schemas.microsoft.com/office/drawing/2014/main" id="{ADD8DD51-34EC-4BA2-A1F7-C3F571292AA0}"/>
                    </a:ext>
                  </a:extLst>
                </p:cNvPr>
                <p:cNvSpPr/>
                <p:nvPr/>
              </p:nvSpPr>
              <p:spPr>
                <a:xfrm>
                  <a:off x="9122755" y="3290806"/>
                  <a:ext cx="601978" cy="334563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8" name="Rechtwinkliges Dreieck 67">
                  <a:extLst>
                    <a:ext uri="{FF2B5EF4-FFF2-40B4-BE49-F238E27FC236}">
                      <a16:creationId xmlns:a16="http://schemas.microsoft.com/office/drawing/2014/main" id="{84DE1289-BEE6-4319-A89B-9BA213AFE995}"/>
                    </a:ext>
                  </a:extLst>
                </p:cNvPr>
                <p:cNvSpPr/>
                <p:nvPr/>
              </p:nvSpPr>
              <p:spPr>
                <a:xfrm rot="16200000">
                  <a:off x="9115420" y="3046736"/>
                  <a:ext cx="258429" cy="219947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Rechtwinkliges Dreieck 48">
                  <a:extLst>
                    <a:ext uri="{FF2B5EF4-FFF2-40B4-BE49-F238E27FC236}">
                      <a16:creationId xmlns:a16="http://schemas.microsoft.com/office/drawing/2014/main" id="{A19BC6A6-698D-4392-94D6-9856D8844263}"/>
                    </a:ext>
                  </a:extLst>
                </p:cNvPr>
                <p:cNvSpPr/>
                <p:nvPr/>
              </p:nvSpPr>
              <p:spPr>
                <a:xfrm rot="5400000">
                  <a:off x="9694210" y="3367171"/>
                  <a:ext cx="281079" cy="217567"/>
                </a:xfrm>
                <a:custGeom>
                  <a:avLst/>
                  <a:gdLst>
                    <a:gd name="connsiteX0" fmla="*/ 0 w 253280"/>
                    <a:gd name="connsiteY0" fmla="*/ 200897 h 200897"/>
                    <a:gd name="connsiteX1" fmla="*/ 0 w 253280"/>
                    <a:gd name="connsiteY1" fmla="*/ 0 h 200897"/>
                    <a:gd name="connsiteX2" fmla="*/ 253280 w 253280"/>
                    <a:gd name="connsiteY2" fmla="*/ 200897 h 200897"/>
                    <a:gd name="connsiteX3" fmla="*/ 0 w 253280"/>
                    <a:gd name="connsiteY3" fmla="*/ 200897 h 200897"/>
                    <a:gd name="connsiteX0" fmla="*/ 0 w 253280"/>
                    <a:gd name="connsiteY0" fmla="*/ 208042 h 208042"/>
                    <a:gd name="connsiteX1" fmla="*/ 9528 w 253280"/>
                    <a:gd name="connsiteY1" fmla="*/ 0 h 208042"/>
                    <a:gd name="connsiteX2" fmla="*/ 253280 w 253280"/>
                    <a:gd name="connsiteY2" fmla="*/ 208042 h 208042"/>
                    <a:gd name="connsiteX3" fmla="*/ 0 w 253280"/>
                    <a:gd name="connsiteY3" fmla="*/ 208042 h 208042"/>
                    <a:gd name="connsiteX0" fmla="*/ 4760 w 258040"/>
                    <a:gd name="connsiteY0" fmla="*/ 210423 h 210423"/>
                    <a:gd name="connsiteX1" fmla="*/ 0 w 258040"/>
                    <a:gd name="connsiteY1" fmla="*/ 0 h 210423"/>
                    <a:gd name="connsiteX2" fmla="*/ 258040 w 258040"/>
                    <a:gd name="connsiteY2" fmla="*/ 210423 h 210423"/>
                    <a:gd name="connsiteX3" fmla="*/ 4760 w 258040"/>
                    <a:gd name="connsiteY3" fmla="*/ 210423 h 210423"/>
                    <a:gd name="connsiteX0" fmla="*/ 4760 w 260424"/>
                    <a:gd name="connsiteY0" fmla="*/ 210423 h 210423"/>
                    <a:gd name="connsiteX1" fmla="*/ 0 w 260424"/>
                    <a:gd name="connsiteY1" fmla="*/ 0 h 210423"/>
                    <a:gd name="connsiteX2" fmla="*/ 260424 w 260424"/>
                    <a:gd name="connsiteY2" fmla="*/ 210423 h 210423"/>
                    <a:gd name="connsiteX3" fmla="*/ 4760 w 260424"/>
                    <a:gd name="connsiteY3" fmla="*/ 210423 h 210423"/>
                    <a:gd name="connsiteX0" fmla="*/ 4760 w 260427"/>
                    <a:gd name="connsiteY0" fmla="*/ 210423 h 212805"/>
                    <a:gd name="connsiteX1" fmla="*/ 0 w 260427"/>
                    <a:gd name="connsiteY1" fmla="*/ 0 h 212805"/>
                    <a:gd name="connsiteX2" fmla="*/ 260427 w 260427"/>
                    <a:gd name="connsiteY2" fmla="*/ 212805 h 212805"/>
                    <a:gd name="connsiteX3" fmla="*/ 4760 w 260427"/>
                    <a:gd name="connsiteY3" fmla="*/ 210423 h 212805"/>
                    <a:gd name="connsiteX0" fmla="*/ 4760 w 260427"/>
                    <a:gd name="connsiteY0" fmla="*/ 215185 h 215185"/>
                    <a:gd name="connsiteX1" fmla="*/ 0 w 260427"/>
                    <a:gd name="connsiteY1" fmla="*/ 0 h 215185"/>
                    <a:gd name="connsiteX2" fmla="*/ 260427 w 260427"/>
                    <a:gd name="connsiteY2" fmla="*/ 212805 h 215185"/>
                    <a:gd name="connsiteX3" fmla="*/ 4760 w 260427"/>
                    <a:gd name="connsiteY3" fmla="*/ 215185 h 215185"/>
                    <a:gd name="connsiteX0" fmla="*/ 4760 w 260427"/>
                    <a:gd name="connsiteY0" fmla="*/ 215185 h 217567"/>
                    <a:gd name="connsiteX1" fmla="*/ 0 w 260427"/>
                    <a:gd name="connsiteY1" fmla="*/ 0 h 217567"/>
                    <a:gd name="connsiteX2" fmla="*/ 260427 w 260427"/>
                    <a:gd name="connsiteY2" fmla="*/ 217567 h 217567"/>
                    <a:gd name="connsiteX3" fmla="*/ 4760 w 260427"/>
                    <a:gd name="connsiteY3" fmla="*/ 215185 h 217567"/>
                    <a:gd name="connsiteX0" fmla="*/ 15351 w 260427"/>
                    <a:gd name="connsiteY0" fmla="*/ 215185 h 217567"/>
                    <a:gd name="connsiteX1" fmla="*/ 0 w 260427"/>
                    <a:gd name="connsiteY1" fmla="*/ 0 h 217567"/>
                    <a:gd name="connsiteX2" fmla="*/ 260427 w 260427"/>
                    <a:gd name="connsiteY2" fmla="*/ 217567 h 217567"/>
                    <a:gd name="connsiteX3" fmla="*/ 15351 w 260427"/>
                    <a:gd name="connsiteY3" fmla="*/ 215185 h 217567"/>
                    <a:gd name="connsiteX0" fmla="*/ 0 w 269789"/>
                    <a:gd name="connsiteY0" fmla="*/ 215185 h 217567"/>
                    <a:gd name="connsiteX1" fmla="*/ 9362 w 269789"/>
                    <a:gd name="connsiteY1" fmla="*/ 0 h 217567"/>
                    <a:gd name="connsiteX2" fmla="*/ 269789 w 269789"/>
                    <a:gd name="connsiteY2" fmla="*/ 217567 h 217567"/>
                    <a:gd name="connsiteX3" fmla="*/ 0 w 269789"/>
                    <a:gd name="connsiteY3" fmla="*/ 215185 h 217567"/>
                    <a:gd name="connsiteX0" fmla="*/ 11290 w 281079"/>
                    <a:gd name="connsiteY0" fmla="*/ 215185 h 217567"/>
                    <a:gd name="connsiteX1" fmla="*/ 0 w 281079"/>
                    <a:gd name="connsiteY1" fmla="*/ 0 h 217567"/>
                    <a:gd name="connsiteX2" fmla="*/ 281079 w 281079"/>
                    <a:gd name="connsiteY2" fmla="*/ 217567 h 217567"/>
                    <a:gd name="connsiteX3" fmla="*/ 11290 w 281079"/>
                    <a:gd name="connsiteY3" fmla="*/ 215185 h 217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079" h="217567">
                      <a:moveTo>
                        <a:pt x="11290" y="215185"/>
                      </a:moveTo>
                      <a:lnTo>
                        <a:pt x="0" y="0"/>
                      </a:lnTo>
                      <a:lnTo>
                        <a:pt x="281079" y="217567"/>
                      </a:lnTo>
                      <a:lnTo>
                        <a:pt x="11290" y="2151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70" name="Gerader Verbinder 69">
                  <a:extLst>
                    <a:ext uri="{FF2B5EF4-FFF2-40B4-BE49-F238E27FC236}">
                      <a16:creationId xmlns:a16="http://schemas.microsoft.com/office/drawing/2014/main" id="{26FCD84A-B340-4939-BA6F-8079185DDB2B}"/>
                    </a:ext>
                  </a:extLst>
                </p:cNvPr>
                <p:cNvCxnSpPr/>
                <p:nvPr/>
              </p:nvCxnSpPr>
              <p:spPr>
                <a:xfrm flipV="1">
                  <a:off x="9724733" y="3027495"/>
                  <a:ext cx="219947" cy="258429"/>
                </a:xfrm>
                <a:prstGeom prst="line">
                  <a:avLst/>
                </a:prstGeom>
                <a:grpFill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Gerader Verbinder 70">
                  <a:extLst>
                    <a:ext uri="{FF2B5EF4-FFF2-40B4-BE49-F238E27FC236}">
                      <a16:creationId xmlns:a16="http://schemas.microsoft.com/office/drawing/2014/main" id="{DA369FAE-3F29-40A2-9E01-A73C7BA31A0F}"/>
                    </a:ext>
                  </a:extLst>
                </p:cNvPr>
                <p:cNvCxnSpPr/>
                <p:nvPr/>
              </p:nvCxnSpPr>
              <p:spPr>
                <a:xfrm flipV="1">
                  <a:off x="9728264" y="3351186"/>
                  <a:ext cx="219947" cy="258429"/>
                </a:xfrm>
                <a:prstGeom prst="line">
                  <a:avLst/>
                </a:prstGeom>
                <a:grpFill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Gerader Verbinder 71">
                  <a:extLst>
                    <a:ext uri="{FF2B5EF4-FFF2-40B4-BE49-F238E27FC236}">
                      <a16:creationId xmlns:a16="http://schemas.microsoft.com/office/drawing/2014/main" id="{1C7034FE-EA47-493A-A2AC-7F365CE8240B}"/>
                    </a:ext>
                  </a:extLst>
                </p:cNvPr>
                <p:cNvCxnSpPr/>
                <p:nvPr/>
              </p:nvCxnSpPr>
              <p:spPr>
                <a:xfrm flipV="1">
                  <a:off x="9121523" y="3031305"/>
                  <a:ext cx="219947" cy="258429"/>
                </a:xfrm>
                <a:prstGeom prst="line">
                  <a:avLst/>
                </a:prstGeom>
                <a:grpFill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E361BFFE-5DA0-44B7-A11D-A9740A3E41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65474" y="1716131"/>
                <a:ext cx="0" cy="1105047"/>
              </a:xfrm>
              <a:prstGeom prst="line">
                <a:avLst/>
              </a:prstGeom>
              <a:ln w="1270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93F40F04-CBFB-499F-B020-479EB2C23AFA}"/>
                  </a:ext>
                </a:extLst>
              </p:cNvPr>
              <p:cNvSpPr/>
              <p:nvPr/>
            </p:nvSpPr>
            <p:spPr>
              <a:xfrm>
                <a:off x="9006588" y="1207305"/>
                <a:ext cx="317905" cy="560596"/>
              </a:xfrm>
              <a:prstGeom prst="rect">
                <a:avLst/>
              </a:prstGeom>
              <a:noFill/>
              <a:ln w="19050">
                <a:solidFill>
                  <a:srgbClr val="00539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578E304F-B2C0-485D-B94E-8B35643D4065}"/>
                  </a:ext>
                </a:extLst>
              </p:cNvPr>
              <p:cNvSpPr/>
              <p:nvPr/>
            </p:nvSpPr>
            <p:spPr>
              <a:xfrm>
                <a:off x="8876498" y="1368848"/>
                <a:ext cx="333336" cy="547202"/>
              </a:xfrm>
              <a:prstGeom prst="rect">
                <a:avLst/>
              </a:prstGeom>
              <a:noFill/>
              <a:ln w="19050">
                <a:solidFill>
                  <a:srgbClr val="00539F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CA18EF06-DDD2-4481-8E26-43B934B7AE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80345" y="1207306"/>
                <a:ext cx="126184" cy="151797"/>
              </a:xfrm>
              <a:prstGeom prst="line">
                <a:avLst/>
              </a:prstGeom>
              <a:ln w="19050">
                <a:solidFill>
                  <a:srgbClr val="00539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34039147-ABC9-4BDB-8629-78D1A94B70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09269" y="1207019"/>
                <a:ext cx="123920" cy="158814"/>
              </a:xfrm>
              <a:prstGeom prst="line">
                <a:avLst/>
              </a:prstGeom>
              <a:ln w="19050">
                <a:solidFill>
                  <a:srgbClr val="00539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730DFEFC-DDC2-4659-A227-AD3B79178C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87837" y="1762788"/>
                <a:ext cx="123140" cy="149130"/>
              </a:xfrm>
              <a:prstGeom prst="line">
                <a:avLst/>
              </a:prstGeom>
              <a:ln w="19050">
                <a:solidFill>
                  <a:srgbClr val="00539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Gerader Verbinder 64">
                <a:extLst>
                  <a:ext uri="{FF2B5EF4-FFF2-40B4-BE49-F238E27FC236}">
                    <a16:creationId xmlns:a16="http://schemas.microsoft.com/office/drawing/2014/main" id="{89C07A9F-6E84-43A7-BDDA-C245809831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09269" y="1760910"/>
                <a:ext cx="115224" cy="144849"/>
              </a:xfrm>
              <a:prstGeom prst="line">
                <a:avLst/>
              </a:prstGeom>
              <a:ln w="19050">
                <a:solidFill>
                  <a:srgbClr val="00539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870CBAFA-465D-4D70-BF65-155786FE81C3}"/>
                </a:ext>
              </a:extLst>
            </p:cNvPr>
            <p:cNvSpPr/>
            <p:nvPr/>
          </p:nvSpPr>
          <p:spPr>
            <a:xfrm>
              <a:off x="8685596" y="900401"/>
              <a:ext cx="987819" cy="234079"/>
            </a:xfrm>
            <a:prstGeom prst="rect">
              <a:avLst/>
            </a:prstGeom>
            <a:noFill/>
            <a:ln>
              <a:solidFill>
                <a:srgbClr val="00539F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b="1" dirty="0">
                  <a:solidFill>
                    <a:srgbClr val="00539F"/>
                  </a:solidFill>
                </a:rPr>
                <a:t>Child Sub-Slice</a:t>
              </a:r>
            </a:p>
          </p:txBody>
        </p:sp>
      </p:grp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8FA460E5-0C87-48F9-8E02-296BE839672E}"/>
              </a:ext>
            </a:extLst>
          </p:cNvPr>
          <p:cNvGrpSpPr/>
          <p:nvPr/>
        </p:nvGrpSpPr>
        <p:grpSpPr>
          <a:xfrm>
            <a:off x="1702741" y="3385949"/>
            <a:ext cx="2563134" cy="2427601"/>
            <a:chOff x="6200878" y="3315955"/>
            <a:chExt cx="2771672" cy="2625112"/>
          </a:xfrm>
        </p:grpSpPr>
        <p:sp>
          <p:nvSpPr>
            <p:cNvPr id="103" name="Rechteck 102">
              <a:extLst>
                <a:ext uri="{FF2B5EF4-FFF2-40B4-BE49-F238E27FC236}">
                  <a16:creationId xmlns:a16="http://schemas.microsoft.com/office/drawing/2014/main" id="{F1E11B39-3C7A-487D-ADF5-EB75B3272248}"/>
                </a:ext>
              </a:extLst>
            </p:cNvPr>
            <p:cNvSpPr/>
            <p:nvPr/>
          </p:nvSpPr>
          <p:spPr>
            <a:xfrm>
              <a:off x="6200880" y="3315956"/>
              <a:ext cx="2771670" cy="21302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4" name="Rechteck 103">
              <a:extLst>
                <a:ext uri="{FF2B5EF4-FFF2-40B4-BE49-F238E27FC236}">
                  <a16:creationId xmlns:a16="http://schemas.microsoft.com/office/drawing/2014/main" id="{25D3D8EB-6274-45D6-B3F0-EAE4F393D82C}"/>
                </a:ext>
              </a:extLst>
            </p:cNvPr>
            <p:cNvSpPr/>
            <p:nvPr/>
          </p:nvSpPr>
          <p:spPr>
            <a:xfrm>
              <a:off x="6200879" y="3320980"/>
              <a:ext cx="1060101" cy="66319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5" name="Rechteck 104">
              <a:extLst>
                <a:ext uri="{FF2B5EF4-FFF2-40B4-BE49-F238E27FC236}">
                  <a16:creationId xmlns:a16="http://schemas.microsoft.com/office/drawing/2014/main" id="{EB572268-9468-4B91-9B27-C3D89C4766D9}"/>
                </a:ext>
              </a:extLst>
            </p:cNvPr>
            <p:cNvSpPr/>
            <p:nvPr/>
          </p:nvSpPr>
          <p:spPr>
            <a:xfrm>
              <a:off x="6200881" y="3984172"/>
              <a:ext cx="822918" cy="55768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Rechteck 105">
              <a:extLst>
                <a:ext uri="{FF2B5EF4-FFF2-40B4-BE49-F238E27FC236}">
                  <a16:creationId xmlns:a16="http://schemas.microsoft.com/office/drawing/2014/main" id="{4A948512-CF71-48EC-A16A-D16977554373}"/>
                </a:ext>
              </a:extLst>
            </p:cNvPr>
            <p:cNvSpPr/>
            <p:nvPr/>
          </p:nvSpPr>
          <p:spPr>
            <a:xfrm>
              <a:off x="6200881" y="4541855"/>
              <a:ext cx="692288" cy="46222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Rechteck 106">
              <a:extLst>
                <a:ext uri="{FF2B5EF4-FFF2-40B4-BE49-F238E27FC236}">
                  <a16:creationId xmlns:a16="http://schemas.microsoft.com/office/drawing/2014/main" id="{05C3E654-8F3E-4521-9CAB-CA4747C01505}"/>
                </a:ext>
              </a:extLst>
            </p:cNvPr>
            <p:cNvSpPr/>
            <p:nvPr/>
          </p:nvSpPr>
          <p:spPr>
            <a:xfrm>
              <a:off x="6200881" y="5004078"/>
              <a:ext cx="692288" cy="4421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Rechteck 107">
              <a:extLst>
                <a:ext uri="{FF2B5EF4-FFF2-40B4-BE49-F238E27FC236}">
                  <a16:creationId xmlns:a16="http://schemas.microsoft.com/office/drawing/2014/main" id="{7E8BA864-BBDD-49EF-B209-3E38442F2761}"/>
                </a:ext>
              </a:extLst>
            </p:cNvPr>
            <p:cNvSpPr/>
            <p:nvPr/>
          </p:nvSpPr>
          <p:spPr>
            <a:xfrm>
              <a:off x="7260979" y="5004077"/>
              <a:ext cx="692288" cy="44212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Rechteck 108">
              <a:extLst>
                <a:ext uri="{FF2B5EF4-FFF2-40B4-BE49-F238E27FC236}">
                  <a16:creationId xmlns:a16="http://schemas.microsoft.com/office/drawing/2014/main" id="{0460891C-2B94-4B13-AB2E-78F2DCA8955D}"/>
                </a:ext>
              </a:extLst>
            </p:cNvPr>
            <p:cNvSpPr/>
            <p:nvPr/>
          </p:nvSpPr>
          <p:spPr>
            <a:xfrm>
              <a:off x="7260980" y="4566971"/>
              <a:ext cx="837991" cy="4421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0" name="Rechteck 109">
              <a:extLst>
                <a:ext uri="{FF2B5EF4-FFF2-40B4-BE49-F238E27FC236}">
                  <a16:creationId xmlns:a16="http://schemas.microsoft.com/office/drawing/2014/main" id="{640A8A28-0964-4F82-B870-840D3032D8E3}"/>
                </a:ext>
              </a:extLst>
            </p:cNvPr>
            <p:cNvSpPr/>
            <p:nvPr/>
          </p:nvSpPr>
          <p:spPr>
            <a:xfrm>
              <a:off x="7260977" y="3908804"/>
              <a:ext cx="1033036" cy="66319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Rechteck 110">
              <a:extLst>
                <a:ext uri="{FF2B5EF4-FFF2-40B4-BE49-F238E27FC236}">
                  <a16:creationId xmlns:a16="http://schemas.microsoft.com/office/drawing/2014/main" id="{A3A27389-E2BD-4100-8A1F-C84FAD8F1B6A}"/>
                </a:ext>
              </a:extLst>
            </p:cNvPr>
            <p:cNvSpPr/>
            <p:nvPr/>
          </p:nvSpPr>
          <p:spPr>
            <a:xfrm flipV="1">
              <a:off x="7260978" y="3315955"/>
              <a:ext cx="1189686" cy="5978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EB55FD47-26CA-40CC-B2FC-35624E8B29EB}"/>
                </a:ext>
              </a:extLst>
            </p:cNvPr>
            <p:cNvSpPr/>
            <p:nvPr/>
          </p:nvSpPr>
          <p:spPr>
            <a:xfrm>
              <a:off x="7259620" y="3315955"/>
              <a:ext cx="1192405" cy="214028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024F97B0-ECAF-4461-98CD-DA8D7EBDE0AB}"/>
                </a:ext>
              </a:extLst>
            </p:cNvPr>
            <p:cNvSpPr/>
            <p:nvPr/>
          </p:nvSpPr>
          <p:spPr>
            <a:xfrm>
              <a:off x="6200878" y="3318467"/>
              <a:ext cx="1056835" cy="2137773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Rechteck 113">
              <a:extLst>
                <a:ext uri="{FF2B5EF4-FFF2-40B4-BE49-F238E27FC236}">
                  <a16:creationId xmlns:a16="http://schemas.microsoft.com/office/drawing/2014/main" id="{5F4C8990-B81B-48ED-BFB6-DAE507CEED3D}"/>
                </a:ext>
              </a:extLst>
            </p:cNvPr>
            <p:cNvSpPr/>
            <p:nvPr/>
          </p:nvSpPr>
          <p:spPr>
            <a:xfrm>
              <a:off x="6358028" y="5554206"/>
              <a:ext cx="742533" cy="38686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FF0000"/>
                  </a:solidFill>
                </a:rPr>
                <a:t>Slice 1</a:t>
              </a:r>
            </a:p>
          </p:txBody>
        </p:sp>
        <p:sp>
          <p:nvSpPr>
            <p:cNvPr id="115" name="Rechteck 114">
              <a:extLst>
                <a:ext uri="{FF2B5EF4-FFF2-40B4-BE49-F238E27FC236}">
                  <a16:creationId xmlns:a16="http://schemas.microsoft.com/office/drawing/2014/main" id="{65B0B03A-351B-4694-BDB1-E33D7FB9C41B}"/>
                </a:ext>
              </a:extLst>
            </p:cNvPr>
            <p:cNvSpPr/>
            <p:nvPr/>
          </p:nvSpPr>
          <p:spPr>
            <a:xfrm>
              <a:off x="7484554" y="5554205"/>
              <a:ext cx="742533" cy="38686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FF0000"/>
                  </a:solidFill>
                </a:rPr>
                <a:t>Slice 2</a:t>
              </a:r>
            </a:p>
          </p:txBody>
        </p:sp>
      </p:grpSp>
      <p:sp>
        <p:nvSpPr>
          <p:cNvPr id="2" name="Textfeld 94">
            <a:extLst>
              <a:ext uri="{FF2B5EF4-FFF2-40B4-BE49-F238E27FC236}">
                <a16:creationId xmlns:a16="http://schemas.microsoft.com/office/drawing/2014/main" id="{136CECC8-9AF3-44EC-8D53-64F02CEA7AA7}"/>
              </a:ext>
            </a:extLst>
          </p:cNvPr>
          <p:cNvSpPr txBox="1"/>
          <p:nvPr/>
        </p:nvSpPr>
        <p:spPr>
          <a:xfrm>
            <a:off x="271898" y="5885729"/>
            <a:ext cx="8992002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de-DE" sz="600" baseline="30000" dirty="0"/>
              <a:t>7 </a:t>
            </a:r>
            <a:r>
              <a:rPr lang="de-DE" sz="600" dirty="0" err="1"/>
              <a:t>and</a:t>
            </a:r>
            <a:r>
              <a:rPr lang="de-DE" sz="600" dirty="0"/>
              <a:t> Images </a:t>
            </a:r>
            <a:r>
              <a:rPr lang="de-DE" sz="600" dirty="0" err="1"/>
              <a:t>inspired</a:t>
            </a:r>
            <a:r>
              <a:rPr lang="de-DE" sz="600" dirty="0"/>
              <a:t> </a:t>
            </a:r>
            <a:r>
              <a:rPr lang="de-DE" sz="600" dirty="0" err="1"/>
              <a:t>by</a:t>
            </a:r>
            <a:r>
              <a:rPr lang="de-DE" sz="600" dirty="0"/>
              <a:t>: </a:t>
            </a:r>
            <a:r>
              <a:rPr lang="de-DE" sz="600" dirty="0">
                <a:ea typeface="+mn-lt"/>
                <a:cs typeface="+mn-lt"/>
              </a:rPr>
              <a:t>"A New </a:t>
            </a:r>
            <a:r>
              <a:rPr lang="de-DE" sz="600" dirty="0" err="1">
                <a:ea typeface="+mn-lt"/>
                <a:cs typeface="+mn-lt"/>
              </a:rPr>
              <a:t>Heuristic</a:t>
            </a:r>
            <a:r>
              <a:rPr lang="de-DE" sz="600" dirty="0">
                <a:ea typeface="+mn-lt"/>
                <a:cs typeface="+mn-lt"/>
              </a:rPr>
              <a:t> </a:t>
            </a:r>
            <a:r>
              <a:rPr lang="de-DE" sz="600" dirty="0" err="1">
                <a:ea typeface="+mn-lt"/>
                <a:cs typeface="+mn-lt"/>
              </a:rPr>
              <a:t>Algorithm</a:t>
            </a:r>
            <a:r>
              <a:rPr lang="de-DE" sz="600" dirty="0">
                <a:ea typeface="+mn-lt"/>
                <a:cs typeface="+mn-lt"/>
              </a:rPr>
              <a:t> for </a:t>
            </a:r>
            <a:r>
              <a:rPr lang="de-DE" sz="600" dirty="0" err="1">
                <a:ea typeface="+mn-lt"/>
                <a:cs typeface="+mn-lt"/>
              </a:rPr>
              <a:t>the</a:t>
            </a:r>
            <a:r>
              <a:rPr lang="de-DE" sz="600" dirty="0">
                <a:ea typeface="+mn-lt"/>
                <a:cs typeface="+mn-lt"/>
              </a:rPr>
              <a:t> 3D Bin </a:t>
            </a:r>
            <a:r>
              <a:rPr lang="de-DE" sz="600" dirty="0" err="1">
                <a:ea typeface="+mn-lt"/>
                <a:cs typeface="+mn-lt"/>
              </a:rPr>
              <a:t>Packing</a:t>
            </a:r>
            <a:r>
              <a:rPr lang="de-DE" sz="600" dirty="0">
                <a:ea typeface="+mn-lt"/>
                <a:cs typeface="+mn-lt"/>
              </a:rPr>
              <a:t> Problem". Maarouf et al. 2008. </a:t>
            </a:r>
            <a:r>
              <a:rPr lang="de-DE" sz="600" dirty="0" err="1">
                <a:ea typeface="+mn-lt"/>
                <a:cs typeface="+mn-lt"/>
              </a:rPr>
              <a:t>Elleithy</a:t>
            </a:r>
            <a:r>
              <a:rPr lang="de-DE" sz="600" dirty="0">
                <a:ea typeface="+mn-lt"/>
                <a:cs typeface="+mn-lt"/>
              </a:rPr>
              <a:t> K. (</a:t>
            </a:r>
            <a:r>
              <a:rPr lang="de-DE" sz="600" dirty="0" err="1">
                <a:ea typeface="+mn-lt"/>
                <a:cs typeface="+mn-lt"/>
              </a:rPr>
              <a:t>eds</a:t>
            </a:r>
            <a:r>
              <a:rPr lang="de-DE" sz="600" dirty="0">
                <a:ea typeface="+mn-lt"/>
                <a:cs typeface="+mn-lt"/>
              </a:rPr>
              <a:t>). </a:t>
            </a:r>
            <a:r>
              <a:rPr lang="de-DE" sz="600" dirty="0" err="1">
                <a:ea typeface="+mn-lt"/>
                <a:cs typeface="+mn-lt"/>
              </a:rPr>
              <a:t>Innovations</a:t>
            </a:r>
            <a:r>
              <a:rPr lang="de-DE" sz="600" dirty="0">
                <a:ea typeface="+mn-lt"/>
                <a:cs typeface="+mn-lt"/>
              </a:rPr>
              <a:t> and </a:t>
            </a:r>
            <a:r>
              <a:rPr lang="de-DE" sz="600" dirty="0" err="1">
                <a:ea typeface="+mn-lt"/>
                <a:cs typeface="+mn-lt"/>
              </a:rPr>
              <a:t>Advanced</a:t>
            </a:r>
            <a:r>
              <a:rPr lang="de-DE" sz="600" dirty="0">
                <a:ea typeface="+mn-lt"/>
                <a:cs typeface="+mn-lt"/>
              </a:rPr>
              <a:t> </a:t>
            </a:r>
            <a:r>
              <a:rPr lang="de-DE" sz="600" dirty="0" err="1">
                <a:ea typeface="+mn-lt"/>
                <a:cs typeface="+mn-lt"/>
              </a:rPr>
              <a:t>Techniques</a:t>
            </a:r>
            <a:r>
              <a:rPr lang="de-DE" sz="600" dirty="0">
                <a:ea typeface="+mn-lt"/>
                <a:cs typeface="+mn-lt"/>
              </a:rPr>
              <a:t> in Systems, Computing Sciences and Software Engineering. Springer, Dordrecht</a:t>
            </a:r>
          </a:p>
        </p:txBody>
      </p:sp>
      <p:sp>
        <p:nvSpPr>
          <p:cNvPr id="3" name="Rechtwinkliges Dreieck 48">
            <a:extLst>
              <a:ext uri="{FF2B5EF4-FFF2-40B4-BE49-F238E27FC236}">
                <a16:creationId xmlns:a16="http://schemas.microsoft.com/office/drawing/2014/main" id="{87F1C810-A09D-4CA7-8111-EAF753392E10}"/>
              </a:ext>
            </a:extLst>
          </p:cNvPr>
          <p:cNvSpPr/>
          <p:nvPr/>
        </p:nvSpPr>
        <p:spPr>
          <a:xfrm rot="5400000">
            <a:off x="1829367" y="2656717"/>
            <a:ext cx="306637" cy="246619"/>
          </a:xfrm>
          <a:custGeom>
            <a:avLst/>
            <a:gdLst>
              <a:gd name="connsiteX0" fmla="*/ 0 w 253280"/>
              <a:gd name="connsiteY0" fmla="*/ 200897 h 200897"/>
              <a:gd name="connsiteX1" fmla="*/ 0 w 253280"/>
              <a:gd name="connsiteY1" fmla="*/ 0 h 200897"/>
              <a:gd name="connsiteX2" fmla="*/ 253280 w 253280"/>
              <a:gd name="connsiteY2" fmla="*/ 200897 h 200897"/>
              <a:gd name="connsiteX3" fmla="*/ 0 w 253280"/>
              <a:gd name="connsiteY3" fmla="*/ 200897 h 200897"/>
              <a:gd name="connsiteX0" fmla="*/ 0 w 253280"/>
              <a:gd name="connsiteY0" fmla="*/ 208042 h 208042"/>
              <a:gd name="connsiteX1" fmla="*/ 9528 w 253280"/>
              <a:gd name="connsiteY1" fmla="*/ 0 h 208042"/>
              <a:gd name="connsiteX2" fmla="*/ 253280 w 253280"/>
              <a:gd name="connsiteY2" fmla="*/ 208042 h 208042"/>
              <a:gd name="connsiteX3" fmla="*/ 0 w 253280"/>
              <a:gd name="connsiteY3" fmla="*/ 208042 h 208042"/>
              <a:gd name="connsiteX0" fmla="*/ 4760 w 258040"/>
              <a:gd name="connsiteY0" fmla="*/ 210423 h 210423"/>
              <a:gd name="connsiteX1" fmla="*/ 0 w 258040"/>
              <a:gd name="connsiteY1" fmla="*/ 0 h 210423"/>
              <a:gd name="connsiteX2" fmla="*/ 258040 w 258040"/>
              <a:gd name="connsiteY2" fmla="*/ 210423 h 210423"/>
              <a:gd name="connsiteX3" fmla="*/ 4760 w 258040"/>
              <a:gd name="connsiteY3" fmla="*/ 210423 h 210423"/>
              <a:gd name="connsiteX0" fmla="*/ 4760 w 260424"/>
              <a:gd name="connsiteY0" fmla="*/ 210423 h 210423"/>
              <a:gd name="connsiteX1" fmla="*/ 0 w 260424"/>
              <a:gd name="connsiteY1" fmla="*/ 0 h 210423"/>
              <a:gd name="connsiteX2" fmla="*/ 260424 w 260424"/>
              <a:gd name="connsiteY2" fmla="*/ 210423 h 210423"/>
              <a:gd name="connsiteX3" fmla="*/ 4760 w 260424"/>
              <a:gd name="connsiteY3" fmla="*/ 210423 h 210423"/>
              <a:gd name="connsiteX0" fmla="*/ 4760 w 260427"/>
              <a:gd name="connsiteY0" fmla="*/ 210423 h 212805"/>
              <a:gd name="connsiteX1" fmla="*/ 0 w 260427"/>
              <a:gd name="connsiteY1" fmla="*/ 0 h 212805"/>
              <a:gd name="connsiteX2" fmla="*/ 260427 w 260427"/>
              <a:gd name="connsiteY2" fmla="*/ 212805 h 212805"/>
              <a:gd name="connsiteX3" fmla="*/ 4760 w 260427"/>
              <a:gd name="connsiteY3" fmla="*/ 210423 h 212805"/>
              <a:gd name="connsiteX0" fmla="*/ 4760 w 260427"/>
              <a:gd name="connsiteY0" fmla="*/ 215185 h 215185"/>
              <a:gd name="connsiteX1" fmla="*/ 0 w 260427"/>
              <a:gd name="connsiteY1" fmla="*/ 0 h 215185"/>
              <a:gd name="connsiteX2" fmla="*/ 260427 w 260427"/>
              <a:gd name="connsiteY2" fmla="*/ 212805 h 215185"/>
              <a:gd name="connsiteX3" fmla="*/ 4760 w 260427"/>
              <a:gd name="connsiteY3" fmla="*/ 215185 h 215185"/>
              <a:gd name="connsiteX0" fmla="*/ 4760 w 260427"/>
              <a:gd name="connsiteY0" fmla="*/ 215185 h 217567"/>
              <a:gd name="connsiteX1" fmla="*/ 0 w 260427"/>
              <a:gd name="connsiteY1" fmla="*/ 0 h 217567"/>
              <a:gd name="connsiteX2" fmla="*/ 260427 w 260427"/>
              <a:gd name="connsiteY2" fmla="*/ 217567 h 217567"/>
              <a:gd name="connsiteX3" fmla="*/ 4760 w 260427"/>
              <a:gd name="connsiteY3" fmla="*/ 215185 h 217567"/>
              <a:gd name="connsiteX0" fmla="*/ 0 w 260616"/>
              <a:gd name="connsiteY0" fmla="*/ 215185 h 217567"/>
              <a:gd name="connsiteX1" fmla="*/ 189 w 260616"/>
              <a:gd name="connsiteY1" fmla="*/ 0 h 217567"/>
              <a:gd name="connsiteX2" fmla="*/ 260616 w 260616"/>
              <a:gd name="connsiteY2" fmla="*/ 217567 h 217567"/>
              <a:gd name="connsiteX3" fmla="*/ 0 w 260616"/>
              <a:gd name="connsiteY3" fmla="*/ 215185 h 217567"/>
              <a:gd name="connsiteX0" fmla="*/ 4760 w 260427"/>
              <a:gd name="connsiteY0" fmla="*/ 215185 h 217567"/>
              <a:gd name="connsiteX1" fmla="*/ 0 w 260427"/>
              <a:gd name="connsiteY1" fmla="*/ 0 h 217567"/>
              <a:gd name="connsiteX2" fmla="*/ 260427 w 260427"/>
              <a:gd name="connsiteY2" fmla="*/ 217567 h 217567"/>
              <a:gd name="connsiteX3" fmla="*/ 4760 w 260427"/>
              <a:gd name="connsiteY3" fmla="*/ 215185 h 217567"/>
              <a:gd name="connsiteX0" fmla="*/ 2286 w 260427"/>
              <a:gd name="connsiteY0" fmla="*/ 210236 h 217567"/>
              <a:gd name="connsiteX1" fmla="*/ 0 w 260427"/>
              <a:gd name="connsiteY1" fmla="*/ 0 h 217567"/>
              <a:gd name="connsiteX2" fmla="*/ 260427 w 260427"/>
              <a:gd name="connsiteY2" fmla="*/ 217567 h 217567"/>
              <a:gd name="connsiteX3" fmla="*/ 2286 w 260427"/>
              <a:gd name="connsiteY3" fmla="*/ 210236 h 217567"/>
              <a:gd name="connsiteX0" fmla="*/ 0 w 260616"/>
              <a:gd name="connsiteY0" fmla="*/ 212710 h 217567"/>
              <a:gd name="connsiteX1" fmla="*/ 189 w 260616"/>
              <a:gd name="connsiteY1" fmla="*/ 0 h 217567"/>
              <a:gd name="connsiteX2" fmla="*/ 260616 w 260616"/>
              <a:gd name="connsiteY2" fmla="*/ 217567 h 217567"/>
              <a:gd name="connsiteX3" fmla="*/ 0 w 260616"/>
              <a:gd name="connsiteY3" fmla="*/ 212710 h 217567"/>
              <a:gd name="connsiteX0" fmla="*/ 0 w 270514"/>
              <a:gd name="connsiteY0" fmla="*/ 215184 h 217567"/>
              <a:gd name="connsiteX1" fmla="*/ 10087 w 270514"/>
              <a:gd name="connsiteY1" fmla="*/ 0 h 217567"/>
              <a:gd name="connsiteX2" fmla="*/ 270514 w 270514"/>
              <a:gd name="connsiteY2" fmla="*/ 217567 h 217567"/>
              <a:gd name="connsiteX3" fmla="*/ 0 w 270514"/>
              <a:gd name="connsiteY3" fmla="*/ 215184 h 21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14" h="217567">
                <a:moveTo>
                  <a:pt x="0" y="215184"/>
                </a:moveTo>
                <a:lnTo>
                  <a:pt x="10087" y="0"/>
                </a:lnTo>
                <a:lnTo>
                  <a:pt x="270514" y="217567"/>
                </a:lnTo>
                <a:lnTo>
                  <a:pt x="0" y="2151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10232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ACC3988-E0DE-4416-9B9B-76469AF0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Peak </a:t>
            </a:r>
            <a:r>
              <a:rPr lang="de-DE" err="1"/>
              <a:t>Filling</a:t>
            </a:r>
            <a:r>
              <a:rPr lang="de-DE"/>
              <a:t> Slice Push: </a:t>
            </a:r>
            <a:r>
              <a:rPr lang="de-DE" err="1"/>
              <a:t>How</a:t>
            </a:r>
            <a:r>
              <a:rPr lang="de-DE"/>
              <a:t> </a:t>
            </a:r>
            <a:r>
              <a:rPr lang="de-DE" err="1"/>
              <a:t>it</a:t>
            </a:r>
            <a:r>
              <a:rPr lang="de-DE"/>
              <a:t> </a:t>
            </a:r>
            <a:r>
              <a:rPr lang="de-DE" err="1"/>
              <a:t>works</a:t>
            </a:r>
            <a:endParaRPr lang="de-DE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71A0EA8-F209-44AA-A3C4-5D6E43BD648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t"/>
          <a:lstStyle/>
          <a:p>
            <a:pPr marL="0" indent="0">
              <a:buNone/>
            </a:pPr>
            <a:endParaRPr lang="en-US" dirty="0">
              <a:ea typeface="Microsoft JhengHei"/>
            </a:endParaRPr>
          </a:p>
          <a:p>
            <a:endParaRPr lang="en-US" dirty="0">
              <a:ea typeface="Microsoft JhengHei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67B3F70-46FF-4ED6-A8E8-7477D3152F62}"/>
              </a:ext>
            </a:extLst>
          </p:cNvPr>
          <p:cNvSpPr/>
          <p:nvPr/>
        </p:nvSpPr>
        <p:spPr>
          <a:xfrm>
            <a:off x="1389591" y="1229121"/>
            <a:ext cx="3799416" cy="476250"/>
          </a:xfrm>
          <a:prstGeom prst="roundRect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Microsoft JhengHei"/>
              </a:rPr>
              <a:t>Sort items</a:t>
            </a:r>
            <a:r>
              <a:rPr lang="en-US" sz="1400" dirty="0">
                <a:ea typeface="Microsoft JhengHei"/>
              </a:rPr>
              <a:t>   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20A1F67-7947-417C-9177-1E74137A4963}"/>
              </a:ext>
            </a:extLst>
          </p:cNvPr>
          <p:cNvSpPr/>
          <p:nvPr/>
        </p:nvSpPr>
        <p:spPr>
          <a:xfrm>
            <a:off x="1389592" y="1966383"/>
            <a:ext cx="3799415" cy="476250"/>
          </a:xfrm>
          <a:prstGeom prst="roundRect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Microsoft JhengHei"/>
              </a:rPr>
              <a:t>Open a new container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41C5FE5-2316-44BF-92DA-A005CECA20C2}"/>
              </a:ext>
            </a:extLst>
          </p:cNvPr>
          <p:cNvSpPr/>
          <p:nvPr/>
        </p:nvSpPr>
        <p:spPr>
          <a:xfrm>
            <a:off x="1389592" y="2701925"/>
            <a:ext cx="3799415" cy="486833"/>
          </a:xfrm>
          <a:prstGeom prst="roundRect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Microsoft JhengHei"/>
              </a:rPr>
              <a:t>Create a slice</a:t>
            </a:r>
          </a:p>
        </p:txBody>
      </p:sp>
      <p:sp>
        <p:nvSpPr>
          <p:cNvPr id="25" name="Flowchart: Decision 24">
            <a:extLst>
              <a:ext uri="{FF2B5EF4-FFF2-40B4-BE49-F238E27FC236}">
                <a16:creationId xmlns:a16="http://schemas.microsoft.com/office/drawing/2014/main" id="{6331D179-7A15-442C-96D5-459B14BC8970}"/>
              </a:ext>
            </a:extLst>
          </p:cNvPr>
          <p:cNvSpPr/>
          <p:nvPr/>
        </p:nvSpPr>
        <p:spPr>
          <a:xfrm>
            <a:off x="2016709" y="3604217"/>
            <a:ext cx="2529416" cy="931333"/>
          </a:xfrm>
          <a:prstGeom prst="flowChartDecision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Microsoft JhengHei"/>
              </a:rPr>
              <a:t>A slice exists?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1F9ED17-D1F0-4F7F-88E5-549043B3A112}"/>
              </a:ext>
            </a:extLst>
          </p:cNvPr>
          <p:cNvSpPr/>
          <p:nvPr/>
        </p:nvSpPr>
        <p:spPr>
          <a:xfrm>
            <a:off x="1387000" y="5032061"/>
            <a:ext cx="3788834" cy="444500"/>
          </a:xfrm>
          <a:prstGeom prst="roundRect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Microsoft JhengHei"/>
              </a:rPr>
              <a:t>Place the item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F7DD7DC-4420-478C-83F5-9BD9E3E73BED}"/>
              </a:ext>
            </a:extLst>
          </p:cNvPr>
          <p:cNvSpPr txBox="1"/>
          <p:nvPr/>
        </p:nvSpPr>
        <p:spPr>
          <a:xfrm>
            <a:off x="322800" y="3780319"/>
            <a:ext cx="18814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Microsoft JhengHei"/>
              </a:rPr>
              <a:t>Space</a:t>
            </a:r>
            <a:endParaRPr lang="en-US" dirty="0"/>
          </a:p>
          <a:p>
            <a:r>
              <a:rPr lang="en-US" dirty="0">
                <a:ea typeface="Microsoft JhengHei"/>
              </a:rPr>
              <a:t>within the box 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D6A10C-506A-4ACE-89B4-286787C3D3A0}"/>
              </a:ext>
            </a:extLst>
          </p:cNvPr>
          <p:cNvSpPr txBox="1"/>
          <p:nvPr/>
        </p:nvSpPr>
        <p:spPr>
          <a:xfrm>
            <a:off x="4763037" y="3780319"/>
            <a:ext cx="18723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>
                <a:ea typeface="Microsoft JhengHei"/>
              </a:rPr>
              <a:t>No space within the box 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0094D1-8968-4219-8A2A-6E1AF4D6904C}"/>
              </a:ext>
            </a:extLst>
          </p:cNvPr>
          <p:cNvSpPr txBox="1"/>
          <p:nvPr/>
        </p:nvSpPr>
        <p:spPr>
          <a:xfrm>
            <a:off x="3297017" y="4580363"/>
            <a:ext cx="63711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EDCD6D-C93F-47A0-AA90-CBC9BBB487D1}"/>
              </a:ext>
            </a:extLst>
          </p:cNvPr>
          <p:cNvSpPr txBox="1"/>
          <p:nvPr/>
        </p:nvSpPr>
        <p:spPr>
          <a:xfrm>
            <a:off x="6540499" y="1145954"/>
            <a:ext cx="5289193" cy="47544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Items are sorted in decreasing order of dimensions</a:t>
            </a:r>
            <a:endParaRPr lang="en-US" dirty="0"/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Peak filling packs the items one on top of another until the top of the container is reached</a:t>
            </a:r>
            <a:endParaRPr lang="en-US" dirty="0"/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Proceeds to the next slice when there is no more room for any of the items within the current slice</a:t>
            </a:r>
            <a:endParaRPr lang="en-US" dirty="0"/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Proceeds to the next box when there is no room for any more slices</a:t>
            </a:r>
            <a:endParaRPr lang="en-US" dirty="0">
              <a:ea typeface="Microsoft JhengHei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217C3FD-5157-4955-AEC0-F37A472D1B00}"/>
              </a:ext>
            </a:extLst>
          </p:cNvPr>
          <p:cNvGrpSpPr/>
          <p:nvPr/>
        </p:nvGrpSpPr>
        <p:grpSpPr>
          <a:xfrm>
            <a:off x="1206063" y="2945343"/>
            <a:ext cx="810646" cy="1124542"/>
            <a:chOff x="1206063" y="2945343"/>
            <a:chExt cx="810646" cy="1124542"/>
          </a:xfrm>
        </p:grpSpPr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841C0929-6AEA-4FE2-9A3E-310DEA75A358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flipH="1">
              <a:off x="1206063" y="4069884"/>
              <a:ext cx="81064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Verbinder: gewinkelt 10">
              <a:extLst>
                <a:ext uri="{FF2B5EF4-FFF2-40B4-BE49-F238E27FC236}">
                  <a16:creationId xmlns:a16="http://schemas.microsoft.com/office/drawing/2014/main" id="{C3F5A3E7-36C6-4991-A6DB-7FF54464F26A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 rot="5400000" flipH="1" flipV="1">
              <a:off x="737211" y="3417503"/>
              <a:ext cx="1124541" cy="180221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1C7FC8D-6AE5-4C95-AB47-0D87D3E59C9C}"/>
              </a:ext>
            </a:extLst>
          </p:cNvPr>
          <p:cNvGrpSpPr/>
          <p:nvPr/>
        </p:nvGrpSpPr>
        <p:grpSpPr>
          <a:xfrm>
            <a:off x="4546125" y="2204508"/>
            <a:ext cx="841267" cy="1865376"/>
            <a:chOff x="4546125" y="2204508"/>
            <a:chExt cx="841267" cy="1865376"/>
          </a:xfrm>
        </p:grpSpPr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4467F8EE-F89F-470D-8CF8-B02AE1AA7F29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H="1">
              <a:off x="4546125" y="4069883"/>
              <a:ext cx="84126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Verbinder: gewinkelt 25">
              <a:extLst>
                <a:ext uri="{FF2B5EF4-FFF2-40B4-BE49-F238E27FC236}">
                  <a16:creationId xmlns:a16="http://schemas.microsoft.com/office/drawing/2014/main" id="{A5282DBA-46B4-4A5C-B43B-48E8116F10C3}"/>
                </a:ext>
              </a:extLst>
            </p:cNvPr>
            <p:cNvCxnSpPr>
              <a:cxnSpLocks/>
              <a:endCxn id="22" idx="3"/>
            </p:cNvCxnSpPr>
            <p:nvPr/>
          </p:nvCxnSpPr>
          <p:spPr>
            <a:xfrm rot="16200000" flipV="1">
              <a:off x="4355512" y="3038004"/>
              <a:ext cx="1865375" cy="198384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64610F79-965D-4C19-A779-0C8FCD6E5EAE}"/>
              </a:ext>
            </a:extLst>
          </p:cNvPr>
          <p:cNvCxnSpPr>
            <a:stCxn id="13" idx="2"/>
            <a:endCxn id="22" idx="0"/>
          </p:cNvCxnSpPr>
          <p:nvPr/>
        </p:nvCxnSpPr>
        <p:spPr>
          <a:xfrm>
            <a:off x="3289299" y="1705371"/>
            <a:ext cx="1" cy="261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9D6E46DB-C9D3-446E-AFB8-A9285C46BF10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>
            <a:off x="3289300" y="2442633"/>
            <a:ext cx="0" cy="25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328D9C84-E1EB-4A99-BFE7-B0C79A57538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3281417" y="3188758"/>
            <a:ext cx="0" cy="4154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86E7B82D-5503-461F-8745-B04B240322B4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3276125" y="4526770"/>
            <a:ext cx="5292" cy="5052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A1D1561B-1FA0-4CBB-A84E-61EB10CE05C9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F2174BDA-E58F-4C6B-9B28-D0C7C27F93F9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9E0B26AA-B2E7-44C0-9B9F-5FEF668D1E28}"/>
                  </a:ext>
                </a:extLst>
              </p:cNvPr>
              <p:cNvSpPr/>
              <p:nvPr/>
            </p:nvSpPr>
            <p:spPr>
              <a:xfrm>
                <a:off x="6214532" y="3125171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0E5F779-4C2F-4C75-9511-410C1026DE74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1C1EFA05-8B38-4A89-97FD-7AF141CCAE72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1FF285E9-DF37-4EB8-99C4-23A2660C0437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A2CA97E2-0CB2-423C-BBA2-B97F11F0DE69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b="1" err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6C1D588B-5371-48BC-831F-C664B32B7942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58510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74D6DF9C-44D4-4FC1-8AA6-BFDCD72C1CB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64166" y="1551628"/>
            <a:ext cx="3350478" cy="2373364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5ACC3988-E0DE-4416-9B9B-76469AF0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/>
              <a:t>Peak </a:t>
            </a:r>
            <a:r>
              <a:rPr lang="de-DE" dirty="0" err="1"/>
              <a:t>Filling</a:t>
            </a:r>
            <a:r>
              <a:rPr lang="de-DE" dirty="0"/>
              <a:t> Slice Push: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endParaRPr lang="de-DE" dirty="0"/>
          </a:p>
        </p:txBody>
      </p:sp>
      <p:pic>
        <p:nvPicPr>
          <p:cNvPr id="3" name="Picture 3" descr="A picture containing game&#10;&#10;Description automatically generated">
            <a:extLst>
              <a:ext uri="{FF2B5EF4-FFF2-40B4-BE49-F238E27FC236}">
                <a16:creationId xmlns:a16="http://schemas.microsoft.com/office/drawing/2014/main" id="{1C1BCC03-A5BC-4387-B2C2-6FC2E1725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671" y="1489417"/>
            <a:ext cx="3280773" cy="2435575"/>
          </a:xfrm>
          <a:prstGeom prst="rect">
            <a:avLst/>
          </a:prstGeom>
        </p:spPr>
      </p:pic>
      <p:graphicFrame>
        <p:nvGraphicFramePr>
          <p:cNvPr id="6" name="Diagram 6">
            <a:extLst>
              <a:ext uri="{FF2B5EF4-FFF2-40B4-BE49-F238E27FC236}">
                <a16:creationId xmlns:a16="http://schemas.microsoft.com/office/drawing/2014/main" id="{A8160EE3-8E57-4C50-9543-52328BBDBD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5493576"/>
              </p:ext>
            </p:extLst>
          </p:nvPr>
        </p:nvGraphicFramePr>
        <p:xfrm>
          <a:off x="358175" y="4475082"/>
          <a:ext cx="11512091" cy="979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3" name="Picture 133" descr="A close up of a device&#10;&#10;Description automatically generated">
            <a:extLst>
              <a:ext uri="{FF2B5EF4-FFF2-40B4-BE49-F238E27FC236}">
                <a16:creationId xmlns:a16="http://schemas.microsoft.com/office/drawing/2014/main" id="{5E87F97F-47A6-4CB4-8CF0-90DBD42270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3743" y="1456011"/>
            <a:ext cx="3441700" cy="2468981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AD651A15-804F-43E2-B787-CD8DA27F6316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D3B79701-F634-442E-9347-F9D53E7B9A57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31573A1-100A-43FB-9748-6B812B3D8820}"/>
                  </a:ext>
                </a:extLst>
              </p:cNvPr>
              <p:cNvSpPr/>
              <p:nvPr/>
            </p:nvSpPr>
            <p:spPr>
              <a:xfrm>
                <a:off x="6214532" y="3125171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7FFF1A86-35F6-4430-BFC2-820B36646612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B218E76D-65FF-41F3-A757-2F122A90FF7A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01895E95-BA16-4D2E-9DEC-DDF25D6F9B1E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E3A5DEA6-D7FB-4E1B-8FCD-7D117C63B5BD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b="1" err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FAE8E824-2574-420B-B363-FFE9E60D7B55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42612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ACC3988-E0DE-4416-9B9B-76469AF0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/>
              <a:t>Peak </a:t>
            </a:r>
            <a:r>
              <a:rPr lang="de-DE" dirty="0" err="1"/>
              <a:t>Filling</a:t>
            </a:r>
            <a:r>
              <a:rPr lang="de-DE" dirty="0"/>
              <a:t> Slice Push for Pallet </a:t>
            </a:r>
            <a:r>
              <a:rPr lang="de-DE" dirty="0" err="1"/>
              <a:t>Packing</a:t>
            </a:r>
            <a:r>
              <a:rPr lang="de-DE" dirty="0"/>
              <a:t>: </a:t>
            </a:r>
            <a:r>
              <a:rPr lang="de-DE" dirty="0" err="1"/>
              <a:t>Why</a:t>
            </a:r>
            <a:r>
              <a:rPr lang="de-DE" dirty="0"/>
              <a:t>?</a:t>
            </a:r>
          </a:p>
        </p:txBody>
      </p:sp>
      <p:graphicFrame>
        <p:nvGraphicFramePr>
          <p:cNvPr id="4" name="Diagram 5">
            <a:extLst>
              <a:ext uri="{FF2B5EF4-FFF2-40B4-BE49-F238E27FC236}">
                <a16:creationId xmlns:a16="http://schemas.microsoft.com/office/drawing/2014/main" id="{5F81C57F-8749-4132-AEA7-4B8DAEA382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7550803"/>
              </p:ext>
            </p:extLst>
          </p:nvPr>
        </p:nvGraphicFramePr>
        <p:xfrm>
          <a:off x="444500" y="1536700"/>
          <a:ext cx="4572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20" name="TextBox 619">
            <a:extLst>
              <a:ext uri="{FF2B5EF4-FFF2-40B4-BE49-F238E27FC236}">
                <a16:creationId xmlns:a16="http://schemas.microsoft.com/office/drawing/2014/main" id="{9813463B-18AB-4420-BD6A-A88A72C01A16}"/>
              </a:ext>
            </a:extLst>
          </p:cNvPr>
          <p:cNvSpPr txBox="1"/>
          <p:nvPr/>
        </p:nvSpPr>
        <p:spPr>
          <a:xfrm>
            <a:off x="6281909" y="1110377"/>
            <a:ext cx="5547783" cy="48129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PFSP considers only one type of container which is generally the case with pallet packing</a:t>
            </a:r>
            <a:endParaRPr lang="en-US" dirty="0"/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PFSP inherently builds a pyramid arrangement of items, thereby facilitating easy loading and unloading for human packers</a:t>
            </a:r>
            <a:endParaRPr lang="en-US" dirty="0">
              <a:ea typeface="Microsoft JhengHei"/>
            </a:endParaRPr>
          </a:p>
          <a:p>
            <a:pPr marL="285750" indent="-285750" algn="l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Microsoft JhengHei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Microsoft JhengHei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Microsoft JhengHei"/>
              </a:rPr>
              <a:t>PFSP can easily be combined with other approaches and is also very fast 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767A0AA-35E3-4D7B-9886-A298F1ECC209}"/>
              </a:ext>
            </a:extLst>
          </p:cNvPr>
          <p:cNvGrpSpPr/>
          <p:nvPr/>
        </p:nvGrpSpPr>
        <p:grpSpPr>
          <a:xfrm>
            <a:off x="7927551" y="178047"/>
            <a:ext cx="3942716" cy="546974"/>
            <a:chOff x="3127631" y="2887118"/>
            <a:chExt cx="4644773" cy="644372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8DFDAE0D-1D90-4876-96C1-6CFB3C5EE112}"/>
                </a:ext>
              </a:extLst>
            </p:cNvPr>
            <p:cNvGrpSpPr/>
            <p:nvPr/>
          </p:nvGrpSpPr>
          <p:grpSpPr>
            <a:xfrm>
              <a:off x="3127631" y="2887118"/>
              <a:ext cx="4644773" cy="644372"/>
              <a:chOff x="3101424" y="3125171"/>
              <a:chExt cx="6438752" cy="893254"/>
            </a:xfrm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D9A7C261-2847-4F12-8661-2BAAF39FC12E}"/>
                  </a:ext>
                </a:extLst>
              </p:cNvPr>
              <p:cNvSpPr/>
              <p:nvPr/>
            </p:nvSpPr>
            <p:spPr>
              <a:xfrm>
                <a:off x="6214532" y="3125171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6BD6482-F400-44A4-B124-EFA0F502F230}"/>
                  </a:ext>
                </a:extLst>
              </p:cNvPr>
              <p:cNvSpPr/>
              <p:nvPr/>
            </p:nvSpPr>
            <p:spPr>
              <a:xfrm>
                <a:off x="7692596" y="3125173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E0524A00-55FF-4EE2-9D6B-66AF5DD7C116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E05A0763-F79C-48DC-A4DD-0DFCAE3CE7E6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E73F9480-3E0D-41C2-9D94-537945E7FD2E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b="1" err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b="1">
                    <a:solidFill>
                      <a:schemeClr val="bg1"/>
                    </a:solidFill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BD20F36-31FE-4FDE-B183-864738A136A7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9059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Introducing</a:t>
            </a:r>
            <a:r>
              <a:rPr lang="de-DE" sz="2000" dirty="0"/>
              <a:t> to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Exact</a:t>
            </a:r>
            <a:r>
              <a:rPr lang="de-DE" sz="1200" dirty="0"/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Genetic </a:t>
            </a:r>
            <a:r>
              <a:rPr lang="de-DE" sz="1200" dirty="0" err="1"/>
              <a:t>Algorithm</a:t>
            </a:r>
            <a:r>
              <a:rPr lang="de-DE" sz="1200" dirty="0"/>
              <a:t> &amp; Best Match </a:t>
            </a:r>
            <a:r>
              <a:rPr lang="de-DE" sz="1200" dirty="0" err="1"/>
              <a:t>Heuristic</a:t>
            </a:r>
            <a:endParaRPr lang="de-DE" sz="1200" dirty="0"/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Extreme Points</a:t>
            </a:r>
          </a:p>
          <a:p>
            <a:pPr marL="914400" lvl="1" indent="-457200">
              <a:buFont typeface="+mj-lt"/>
              <a:buAutoNum type="alphaLcParenR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Boxes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Pallets</a:t>
            </a:r>
            <a:endParaRPr lang="de-DE" sz="2000" dirty="0"/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Peak </a:t>
            </a:r>
            <a:r>
              <a:rPr lang="de-DE" sz="1200" dirty="0" err="1"/>
              <a:t>Filling</a:t>
            </a:r>
            <a:r>
              <a:rPr lang="de-DE" sz="1200" dirty="0"/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>
                <a:solidFill>
                  <a:srgbClr val="0090A7"/>
                </a:solidFill>
              </a:rPr>
              <a:t>Comparing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the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Results</a:t>
            </a:r>
            <a:endParaRPr lang="de-DE" sz="2000" dirty="0">
              <a:solidFill>
                <a:srgbClr val="0090A7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Working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4006045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A23B2F4-5F56-4020-88A1-0A1ADCFF5307}"/>
              </a:ext>
            </a:extLst>
          </p:cNvPr>
          <p:cNvSpPr/>
          <p:nvPr/>
        </p:nvSpPr>
        <p:spPr>
          <a:xfrm>
            <a:off x="8744830" y="4574228"/>
            <a:ext cx="1878853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600" dirty="0">
                <a:ea typeface="+mn-lt"/>
                <a:cs typeface="+mn-lt"/>
              </a:rPr>
              <a:t>https://www.flaticon.com/de/autoren/eucalyp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E45CF9F-0B63-4C23-B49A-9A9623E3C9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8000" y="2095714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36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5E2CBE-02E9-45C4-9F35-59E09D2A7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boxes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418AEA9-FB45-4F78-973C-B84895950D9D}"/>
              </a:ext>
            </a:extLst>
          </p:cNvPr>
          <p:cNvSpPr/>
          <p:nvPr/>
        </p:nvSpPr>
        <p:spPr>
          <a:xfrm>
            <a:off x="260350" y="5854213"/>
            <a:ext cx="68723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*: 3Dbinpacking (https://www.3dbinpacking.com/en/). All </a:t>
            </a:r>
            <a:r>
              <a:rPr lang="de-DE" sz="800" dirty="0" err="1"/>
              <a:t>benchmarks</a:t>
            </a:r>
            <a:r>
              <a:rPr lang="de-DE" sz="800" dirty="0"/>
              <a:t> for </a:t>
            </a:r>
            <a:r>
              <a:rPr lang="de-DE" sz="800" dirty="0" err="1"/>
              <a:t>this</a:t>
            </a:r>
            <a:r>
              <a:rPr lang="de-DE" sz="800" dirty="0"/>
              <a:t> </a:t>
            </a:r>
            <a:r>
              <a:rPr lang="de-DE" sz="800" dirty="0" err="1"/>
              <a:t>solution</a:t>
            </a:r>
            <a:r>
              <a:rPr lang="de-DE" sz="800" dirty="0"/>
              <a:t> </a:t>
            </a:r>
            <a:r>
              <a:rPr lang="de-DE" sz="800" dirty="0" err="1"/>
              <a:t>were</a:t>
            </a:r>
            <a:r>
              <a:rPr lang="de-DE" sz="800" dirty="0"/>
              <a:t> </a:t>
            </a:r>
            <a:r>
              <a:rPr lang="de-DE" sz="800" dirty="0" err="1"/>
              <a:t>generated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demo</a:t>
            </a:r>
            <a:r>
              <a:rPr lang="de-DE" sz="800" dirty="0"/>
              <a:t> </a:t>
            </a:r>
            <a:r>
              <a:rPr lang="de-DE" sz="800" dirty="0" err="1"/>
              <a:t>tool</a:t>
            </a:r>
            <a:r>
              <a:rPr lang="de-DE" sz="800" dirty="0"/>
              <a:t> on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website</a:t>
            </a:r>
            <a:r>
              <a:rPr lang="de-DE" sz="800" dirty="0"/>
              <a:t>.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CD3E766-1211-47AA-A018-1FDE94243204}"/>
              </a:ext>
            </a:extLst>
          </p:cNvPr>
          <p:cNvGrpSpPr/>
          <p:nvPr/>
        </p:nvGrpSpPr>
        <p:grpSpPr>
          <a:xfrm>
            <a:off x="342867" y="1038051"/>
            <a:ext cx="11506267" cy="4320000"/>
            <a:chOff x="334963" y="1082953"/>
            <a:chExt cx="11069188" cy="4320000"/>
          </a:xfrm>
        </p:grpSpPr>
        <p:graphicFrame>
          <p:nvGraphicFramePr>
            <p:cNvPr id="4" name="Diagramm 3">
              <a:extLst>
                <a:ext uri="{FF2B5EF4-FFF2-40B4-BE49-F238E27FC236}">
                  <a16:creationId xmlns:a16="http://schemas.microsoft.com/office/drawing/2014/main" id="{5DC20980-9D38-4530-8E39-71D582DCF19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56921071"/>
                </p:ext>
              </p:extLst>
            </p:nvPr>
          </p:nvGraphicFramePr>
          <p:xfrm>
            <a:off x="334963" y="1082953"/>
            <a:ext cx="8866187" cy="432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id="{207A0FCD-141C-4DF6-AB5C-EEC78EA2283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06730910"/>
                </p:ext>
              </p:extLst>
            </p:nvPr>
          </p:nvGraphicFramePr>
          <p:xfrm>
            <a:off x="8750757" y="1632858"/>
            <a:ext cx="2653394" cy="376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D8484FF-48D8-4CE3-AA2D-C95BC40B5F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8753186"/>
              </p:ext>
            </p:extLst>
          </p:nvPr>
        </p:nvGraphicFramePr>
        <p:xfrm>
          <a:off x="2032000" y="5459474"/>
          <a:ext cx="8128000" cy="293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28553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9F7000-8CE4-471A-84FA-F9758AB88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Spent</a:t>
            </a:r>
            <a:r>
              <a:rPr lang="de-DE" dirty="0"/>
              <a:t> time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4D8BA54-B839-497B-A769-AEAFFB18505A}"/>
              </a:ext>
            </a:extLst>
          </p:cNvPr>
          <p:cNvGrpSpPr/>
          <p:nvPr/>
        </p:nvGrpSpPr>
        <p:grpSpPr>
          <a:xfrm>
            <a:off x="342000" y="1036800"/>
            <a:ext cx="11505600" cy="4321433"/>
            <a:chOff x="235485" y="1082953"/>
            <a:chExt cx="11221155" cy="4321433"/>
          </a:xfrm>
        </p:grpSpPr>
        <p:graphicFrame>
          <p:nvGraphicFramePr>
            <p:cNvPr id="4" name="Diagramm 3">
              <a:extLst>
                <a:ext uri="{FF2B5EF4-FFF2-40B4-BE49-F238E27FC236}">
                  <a16:creationId xmlns:a16="http://schemas.microsoft.com/office/drawing/2014/main" id="{23C4FF0A-A3B7-4106-8A95-918AD050128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69832344"/>
                </p:ext>
              </p:extLst>
            </p:nvPr>
          </p:nvGraphicFramePr>
          <p:xfrm>
            <a:off x="235485" y="1082953"/>
            <a:ext cx="8988159" cy="432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id="{1D48DF77-9760-45F1-8BFE-6300670743A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52311593"/>
                </p:ext>
              </p:extLst>
            </p:nvPr>
          </p:nvGraphicFramePr>
          <p:xfrm>
            <a:off x="8767214" y="1627986"/>
            <a:ext cx="2689426" cy="3776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4B0A35E0-C26C-430C-B95E-2F13AF79F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1557048"/>
              </p:ext>
            </p:extLst>
          </p:nvPr>
        </p:nvGraphicFramePr>
        <p:xfrm>
          <a:off x="2032000" y="5459474"/>
          <a:ext cx="8128000" cy="293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479256E9-DD30-4037-8078-5E4331606E5F}"/>
              </a:ext>
            </a:extLst>
          </p:cNvPr>
          <p:cNvSpPr/>
          <p:nvPr/>
        </p:nvSpPr>
        <p:spPr>
          <a:xfrm>
            <a:off x="260350" y="5854213"/>
            <a:ext cx="68723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*: 3Dbinpacking (https://www.3dbinpacking.com/en/). All </a:t>
            </a:r>
            <a:r>
              <a:rPr lang="de-DE" sz="800" dirty="0" err="1"/>
              <a:t>benchmarks</a:t>
            </a:r>
            <a:r>
              <a:rPr lang="de-DE" sz="800" dirty="0"/>
              <a:t> for </a:t>
            </a:r>
            <a:r>
              <a:rPr lang="de-DE" sz="800" dirty="0" err="1"/>
              <a:t>this</a:t>
            </a:r>
            <a:r>
              <a:rPr lang="de-DE" sz="800" dirty="0"/>
              <a:t> </a:t>
            </a:r>
            <a:r>
              <a:rPr lang="de-DE" sz="800" dirty="0" err="1"/>
              <a:t>solution</a:t>
            </a:r>
            <a:r>
              <a:rPr lang="de-DE" sz="800" dirty="0"/>
              <a:t> </a:t>
            </a:r>
            <a:r>
              <a:rPr lang="de-DE" sz="800" dirty="0" err="1"/>
              <a:t>were</a:t>
            </a:r>
            <a:r>
              <a:rPr lang="de-DE" sz="800" dirty="0"/>
              <a:t> </a:t>
            </a:r>
            <a:r>
              <a:rPr lang="de-DE" sz="800" dirty="0" err="1"/>
              <a:t>generated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demo</a:t>
            </a:r>
            <a:r>
              <a:rPr lang="de-DE" sz="800" dirty="0"/>
              <a:t> </a:t>
            </a:r>
            <a:r>
              <a:rPr lang="de-DE" sz="800" dirty="0" err="1"/>
              <a:t>tool</a:t>
            </a:r>
            <a:r>
              <a:rPr lang="de-DE" sz="800" dirty="0"/>
              <a:t> on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website</a:t>
            </a:r>
            <a:r>
              <a:rPr lang="de-DE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89306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C9CBE-132F-4C7B-9283-8036078F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Used</a:t>
            </a:r>
            <a:r>
              <a:rPr lang="de-DE" dirty="0"/>
              <a:t> box </a:t>
            </a:r>
            <a:r>
              <a:rPr lang="de-DE" dirty="0" err="1"/>
              <a:t>space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F1BFAC2-E47D-499C-974F-A0CCE911F38F}"/>
              </a:ext>
            </a:extLst>
          </p:cNvPr>
          <p:cNvGrpSpPr/>
          <p:nvPr/>
        </p:nvGrpSpPr>
        <p:grpSpPr>
          <a:xfrm>
            <a:off x="342000" y="1036800"/>
            <a:ext cx="11505600" cy="4320000"/>
            <a:chOff x="233495" y="1082953"/>
            <a:chExt cx="11445578" cy="4320000"/>
          </a:xfrm>
        </p:grpSpPr>
        <p:graphicFrame>
          <p:nvGraphicFramePr>
            <p:cNvPr id="4" name="Diagramm 3">
              <a:extLst>
                <a:ext uri="{FF2B5EF4-FFF2-40B4-BE49-F238E27FC236}">
                  <a16:creationId xmlns:a16="http://schemas.microsoft.com/office/drawing/2014/main" id="{F104A693-783A-42E0-BF4A-A2F20FC1CD8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71838265"/>
                </p:ext>
              </p:extLst>
            </p:nvPr>
          </p:nvGraphicFramePr>
          <p:xfrm>
            <a:off x="233495" y="1082953"/>
            <a:ext cx="9167922" cy="432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id="{5525C5F0-C8E2-4F93-AC99-D6D4A8870C9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56406456"/>
                </p:ext>
              </p:extLst>
            </p:nvPr>
          </p:nvGraphicFramePr>
          <p:xfrm>
            <a:off x="8935859" y="1629539"/>
            <a:ext cx="2743214" cy="3772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82982EE-BA4D-472A-85B1-9E53203DC396}"/>
              </a:ext>
            </a:extLst>
          </p:cNvPr>
          <p:cNvCxnSpPr>
            <a:cxnSpLocks/>
          </p:cNvCxnSpPr>
          <p:nvPr/>
        </p:nvCxnSpPr>
        <p:spPr>
          <a:xfrm>
            <a:off x="750061" y="2083211"/>
            <a:ext cx="10953443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14E8FD0A-BF57-4EC7-8203-572A3B24E7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0838118"/>
              </p:ext>
            </p:extLst>
          </p:nvPr>
        </p:nvGraphicFramePr>
        <p:xfrm>
          <a:off x="2032000" y="5459474"/>
          <a:ext cx="8128000" cy="293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Rechteck 13">
            <a:extLst>
              <a:ext uri="{FF2B5EF4-FFF2-40B4-BE49-F238E27FC236}">
                <a16:creationId xmlns:a16="http://schemas.microsoft.com/office/drawing/2014/main" id="{7D2D5BCE-80CB-4763-9BD5-9B42FD26AED8}"/>
              </a:ext>
            </a:extLst>
          </p:cNvPr>
          <p:cNvSpPr/>
          <p:nvPr/>
        </p:nvSpPr>
        <p:spPr>
          <a:xfrm>
            <a:off x="260350" y="5854213"/>
            <a:ext cx="68723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*: 3Dbinpacking (https://www.3dbinpacking.com/en/). All </a:t>
            </a:r>
            <a:r>
              <a:rPr lang="de-DE" sz="800" dirty="0" err="1"/>
              <a:t>benchmarks</a:t>
            </a:r>
            <a:r>
              <a:rPr lang="de-DE" sz="800" dirty="0"/>
              <a:t> for </a:t>
            </a:r>
            <a:r>
              <a:rPr lang="de-DE" sz="800" dirty="0" err="1"/>
              <a:t>this</a:t>
            </a:r>
            <a:r>
              <a:rPr lang="de-DE" sz="800" dirty="0"/>
              <a:t> </a:t>
            </a:r>
            <a:r>
              <a:rPr lang="de-DE" sz="800" dirty="0" err="1"/>
              <a:t>solution</a:t>
            </a:r>
            <a:r>
              <a:rPr lang="de-DE" sz="800" dirty="0"/>
              <a:t> </a:t>
            </a:r>
            <a:r>
              <a:rPr lang="de-DE" sz="800" dirty="0" err="1"/>
              <a:t>were</a:t>
            </a:r>
            <a:r>
              <a:rPr lang="de-DE" sz="800" dirty="0"/>
              <a:t> </a:t>
            </a:r>
            <a:r>
              <a:rPr lang="de-DE" sz="800" dirty="0" err="1"/>
              <a:t>generated</a:t>
            </a:r>
            <a:r>
              <a:rPr lang="de-DE" sz="800" dirty="0"/>
              <a:t> </a:t>
            </a:r>
            <a:r>
              <a:rPr lang="de-DE" sz="800" dirty="0" err="1"/>
              <a:t>using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demo</a:t>
            </a:r>
            <a:r>
              <a:rPr lang="de-DE" sz="800" dirty="0"/>
              <a:t> </a:t>
            </a:r>
            <a:r>
              <a:rPr lang="de-DE" sz="800" dirty="0" err="1"/>
              <a:t>tool</a:t>
            </a:r>
            <a:r>
              <a:rPr lang="de-DE" sz="800" dirty="0"/>
              <a:t> on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website</a:t>
            </a:r>
            <a:r>
              <a:rPr lang="de-DE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7232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6AB91E5-224F-41AF-B995-D936D2CE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Conflict of </a:t>
            </a:r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20" name="Gleichschenkliges Dreieck 19">
            <a:extLst>
              <a:ext uri="{FF2B5EF4-FFF2-40B4-BE49-F238E27FC236}">
                <a16:creationId xmlns:a16="http://schemas.microsoft.com/office/drawing/2014/main" id="{A03673DE-B513-4359-B6A3-0E9BA1C9154D}"/>
              </a:ext>
            </a:extLst>
          </p:cNvPr>
          <p:cNvSpPr/>
          <p:nvPr/>
        </p:nvSpPr>
        <p:spPr>
          <a:xfrm>
            <a:off x="5739961" y="1425016"/>
            <a:ext cx="5170363" cy="4062456"/>
          </a:xfrm>
          <a:prstGeom prst="triangle">
            <a:avLst/>
          </a:prstGeom>
          <a:noFill/>
          <a:ln w="28575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4A475B0-AA26-430C-88E7-75E958D4B660}"/>
              </a:ext>
            </a:extLst>
          </p:cNvPr>
          <p:cNvSpPr txBox="1"/>
          <p:nvPr/>
        </p:nvSpPr>
        <p:spPr>
          <a:xfrm>
            <a:off x="7507660" y="1001196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Cost</a:t>
            </a:r>
            <a:r>
              <a:rPr lang="de-DE" dirty="0"/>
              <a:t>/Boxes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CF2B398-DF0F-4AC6-AF57-7EEDCAE1ABDC}"/>
              </a:ext>
            </a:extLst>
          </p:cNvPr>
          <p:cNvSpPr txBox="1"/>
          <p:nvPr/>
        </p:nvSpPr>
        <p:spPr>
          <a:xfrm>
            <a:off x="4814870" y="5500369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Runtime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D6D78FE-595E-449B-AAA5-FBEFBB1055A5}"/>
              </a:ext>
            </a:extLst>
          </p:cNvPr>
          <p:cNvSpPr txBox="1"/>
          <p:nvPr/>
        </p:nvSpPr>
        <p:spPr>
          <a:xfrm>
            <a:off x="10376096" y="5487472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Applicability</a:t>
            </a:r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84C08D34-1B81-4118-B83B-6AE50C667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48900"/>
              </p:ext>
            </p:extLst>
          </p:nvPr>
        </p:nvGraphicFramePr>
        <p:xfrm>
          <a:off x="759709" y="1171941"/>
          <a:ext cx="4408144" cy="1433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93">
                  <a:extLst>
                    <a:ext uri="{9D8B030D-6E8A-4147-A177-3AD203B41FA5}">
                      <a16:colId xmlns:a16="http://schemas.microsoft.com/office/drawing/2014/main" val="1023451108"/>
                    </a:ext>
                  </a:extLst>
                </a:gridCol>
                <a:gridCol w="2225451">
                  <a:extLst>
                    <a:ext uri="{9D8B030D-6E8A-4147-A177-3AD203B41FA5}">
                      <a16:colId xmlns:a16="http://schemas.microsoft.com/office/drawing/2014/main" val="2954992203"/>
                    </a:ext>
                  </a:extLst>
                </a:gridCol>
              </a:tblGrid>
              <a:tr h="36106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6183"/>
                  </a:ext>
                </a:extLst>
              </a:tr>
              <a:tr h="106803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A7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de-DE" sz="1400" dirty="0" err="1"/>
                        <a:t>Exact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mathematical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formulation</a:t>
                      </a:r>
                      <a:endParaRPr lang="de-DE" sz="1400" dirty="0"/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Multiprocessing</a:t>
                      </a:r>
                      <a:endParaRPr lang="de-DE" sz="14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/>
                        <a:t>Slow </a:t>
                      </a:r>
                      <a:r>
                        <a:rPr lang="de-DE" sz="1400" dirty="0" err="1"/>
                        <a:t>compared</a:t>
                      </a:r>
                      <a:r>
                        <a:rPr lang="de-DE" sz="1400" dirty="0"/>
                        <a:t> to </a:t>
                      </a:r>
                      <a:r>
                        <a:rPr lang="de-DE" sz="1400" dirty="0" err="1"/>
                        <a:t>heuristics</a:t>
                      </a:r>
                      <a:endParaRPr lang="de-DE" sz="1400" dirty="0"/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Relies</a:t>
                      </a:r>
                      <a:r>
                        <a:rPr lang="de-DE" sz="1400" dirty="0"/>
                        <a:t> on </a:t>
                      </a:r>
                      <a:r>
                        <a:rPr lang="de-DE" sz="1400" dirty="0" err="1"/>
                        <a:t>third</a:t>
                      </a:r>
                      <a:r>
                        <a:rPr lang="de-DE" sz="1400" dirty="0"/>
                        <a:t>-party </a:t>
                      </a:r>
                      <a:r>
                        <a:rPr lang="de-DE" sz="1400" dirty="0" err="1"/>
                        <a:t>software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Gurobi</a:t>
                      </a:r>
                      <a:r>
                        <a:rPr lang="de-DE" sz="14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04337833"/>
                  </a:ext>
                </a:extLst>
              </a:tr>
            </a:tbl>
          </a:graphicData>
        </a:graphic>
      </p:graphicFrame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996BA40-18E2-4F7A-B5A4-A2EE0053ED7A}"/>
              </a:ext>
            </a:extLst>
          </p:cNvPr>
          <p:cNvGrpSpPr/>
          <p:nvPr/>
        </p:nvGrpSpPr>
        <p:grpSpPr>
          <a:xfrm>
            <a:off x="3877870" y="1145145"/>
            <a:ext cx="395728" cy="369332"/>
            <a:chOff x="1316254" y="2896631"/>
            <a:chExt cx="395728" cy="36933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BFFF82BD-54C8-4472-A26C-DB7BC7111438}"/>
                </a:ext>
              </a:extLst>
            </p:cNvPr>
            <p:cNvSpPr/>
            <p:nvPr/>
          </p:nvSpPr>
          <p:spPr>
            <a:xfrm>
              <a:off x="1343148" y="2969877"/>
              <a:ext cx="253573" cy="253573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6B0CF2A-0301-4022-BB06-DF4502481515}"/>
                </a:ext>
              </a:extLst>
            </p:cNvPr>
            <p:cNvSpPr txBox="1"/>
            <p:nvPr/>
          </p:nvSpPr>
          <p:spPr>
            <a:xfrm>
              <a:off x="1316254" y="2896631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–</a:t>
              </a: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17BC7E6-F669-439A-872F-69FA0C5A640C}"/>
              </a:ext>
            </a:extLst>
          </p:cNvPr>
          <p:cNvGrpSpPr/>
          <p:nvPr/>
        </p:nvGrpSpPr>
        <p:grpSpPr>
          <a:xfrm>
            <a:off x="1669490" y="1155447"/>
            <a:ext cx="395728" cy="369332"/>
            <a:chOff x="786835" y="2758312"/>
            <a:chExt cx="395728" cy="369332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28068C27-4E34-46B4-9840-730E1B9A7AC0}"/>
                </a:ext>
              </a:extLst>
            </p:cNvPr>
            <p:cNvSpPr/>
            <p:nvPr/>
          </p:nvSpPr>
          <p:spPr>
            <a:xfrm>
              <a:off x="833718" y="2823882"/>
              <a:ext cx="253573" cy="25357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BCD2018-A77F-45AE-AB17-0D1FDF6F1DB5}"/>
                </a:ext>
              </a:extLst>
            </p:cNvPr>
            <p:cNvSpPr txBox="1"/>
            <p:nvPr/>
          </p:nvSpPr>
          <p:spPr>
            <a:xfrm>
              <a:off x="786835" y="2758312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</a:p>
          </p:txBody>
        </p:sp>
      </p:grpSp>
      <p:graphicFrame>
        <p:nvGraphicFramePr>
          <p:cNvPr id="23" name="Tabelle 5">
            <a:extLst>
              <a:ext uri="{FF2B5EF4-FFF2-40B4-BE49-F238E27FC236}">
                <a16:creationId xmlns:a16="http://schemas.microsoft.com/office/drawing/2014/main" id="{1685E375-4BB1-45EC-AABA-C9F346B77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62560"/>
              </p:ext>
            </p:extLst>
          </p:nvPr>
        </p:nvGraphicFramePr>
        <p:xfrm>
          <a:off x="758368" y="4477475"/>
          <a:ext cx="4408144" cy="1433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93">
                  <a:extLst>
                    <a:ext uri="{9D8B030D-6E8A-4147-A177-3AD203B41FA5}">
                      <a16:colId xmlns:a16="http://schemas.microsoft.com/office/drawing/2014/main" val="1023451108"/>
                    </a:ext>
                  </a:extLst>
                </a:gridCol>
                <a:gridCol w="2225451">
                  <a:extLst>
                    <a:ext uri="{9D8B030D-6E8A-4147-A177-3AD203B41FA5}">
                      <a16:colId xmlns:a16="http://schemas.microsoft.com/office/drawing/2014/main" val="2954992203"/>
                    </a:ext>
                  </a:extLst>
                </a:gridCol>
              </a:tblGrid>
              <a:tr h="36106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6183"/>
                  </a:ext>
                </a:extLst>
              </a:tr>
              <a:tr h="106803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Very</a:t>
                      </a:r>
                      <a:r>
                        <a:rPr lang="de-DE" sz="1400" dirty="0"/>
                        <a:t> fast</a:t>
                      </a:r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Customizable</a:t>
                      </a:r>
                      <a:endParaRPr lang="de-DE" sz="14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Wasteful</a:t>
                      </a:r>
                      <a:r>
                        <a:rPr lang="de-DE" sz="1400" dirty="0"/>
                        <a:t> for </a:t>
                      </a:r>
                      <a:r>
                        <a:rPr lang="de-DE" sz="1400" dirty="0" err="1"/>
                        <a:t>significantly</a:t>
                      </a:r>
                      <a:r>
                        <a:rPr lang="de-DE" sz="1400" dirty="0"/>
                        <a:t> different </a:t>
                      </a:r>
                      <a:r>
                        <a:rPr lang="de-DE" sz="1400" dirty="0" err="1"/>
                        <a:t>items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04337833"/>
                  </a:ext>
                </a:extLst>
              </a:tr>
            </a:tbl>
          </a:graphicData>
        </a:graphic>
      </p:graphicFrame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4D025AA-10C3-4422-ABB8-C8AE9346D89C}"/>
              </a:ext>
            </a:extLst>
          </p:cNvPr>
          <p:cNvGrpSpPr/>
          <p:nvPr/>
        </p:nvGrpSpPr>
        <p:grpSpPr>
          <a:xfrm>
            <a:off x="3880371" y="4450679"/>
            <a:ext cx="395728" cy="369332"/>
            <a:chOff x="1320096" y="2896631"/>
            <a:chExt cx="395728" cy="369332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EC8B63D-7725-4B14-B810-29CD8EEEA1E0}"/>
                </a:ext>
              </a:extLst>
            </p:cNvPr>
            <p:cNvSpPr/>
            <p:nvPr/>
          </p:nvSpPr>
          <p:spPr>
            <a:xfrm>
              <a:off x="1343148" y="2969877"/>
              <a:ext cx="253573" cy="253573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24DF671-8BC2-4EBE-BF44-9FA5B74D2801}"/>
                </a:ext>
              </a:extLst>
            </p:cNvPr>
            <p:cNvSpPr txBox="1"/>
            <p:nvPr/>
          </p:nvSpPr>
          <p:spPr>
            <a:xfrm>
              <a:off x="1320096" y="2896631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–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A59CE1D9-C9A8-4267-AF38-D7E624BCE558}"/>
              </a:ext>
            </a:extLst>
          </p:cNvPr>
          <p:cNvGrpSpPr/>
          <p:nvPr/>
        </p:nvGrpSpPr>
        <p:grpSpPr>
          <a:xfrm>
            <a:off x="1668149" y="4460981"/>
            <a:ext cx="395728" cy="369332"/>
            <a:chOff x="786835" y="2758312"/>
            <a:chExt cx="395728" cy="369332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34485CD-8C2E-4B3C-AAA2-246A632F1123}"/>
                </a:ext>
              </a:extLst>
            </p:cNvPr>
            <p:cNvSpPr/>
            <p:nvPr/>
          </p:nvSpPr>
          <p:spPr>
            <a:xfrm>
              <a:off x="833718" y="2823882"/>
              <a:ext cx="253573" cy="25357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E44D4E32-92CA-4399-AC44-BFD7D6CD3482}"/>
                </a:ext>
              </a:extLst>
            </p:cNvPr>
            <p:cNvSpPr txBox="1"/>
            <p:nvPr/>
          </p:nvSpPr>
          <p:spPr>
            <a:xfrm>
              <a:off x="786835" y="2758312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</a:p>
          </p:txBody>
        </p:sp>
      </p:grpSp>
      <p:graphicFrame>
        <p:nvGraphicFramePr>
          <p:cNvPr id="33" name="Tabelle 5">
            <a:extLst>
              <a:ext uri="{FF2B5EF4-FFF2-40B4-BE49-F238E27FC236}">
                <a16:creationId xmlns:a16="http://schemas.microsoft.com/office/drawing/2014/main" id="{C416D6C9-72EB-4B43-A934-103F7B546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06062"/>
              </p:ext>
            </p:extLst>
          </p:nvPr>
        </p:nvGraphicFramePr>
        <p:xfrm>
          <a:off x="758368" y="2807232"/>
          <a:ext cx="4408144" cy="1433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93">
                  <a:extLst>
                    <a:ext uri="{9D8B030D-6E8A-4147-A177-3AD203B41FA5}">
                      <a16:colId xmlns:a16="http://schemas.microsoft.com/office/drawing/2014/main" val="1023451108"/>
                    </a:ext>
                  </a:extLst>
                </a:gridCol>
                <a:gridCol w="2225451">
                  <a:extLst>
                    <a:ext uri="{9D8B030D-6E8A-4147-A177-3AD203B41FA5}">
                      <a16:colId xmlns:a16="http://schemas.microsoft.com/office/drawing/2014/main" val="2954992203"/>
                    </a:ext>
                  </a:extLst>
                </a:gridCol>
              </a:tblGrid>
              <a:tr h="36106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6183"/>
                  </a:ext>
                </a:extLst>
              </a:tr>
              <a:tr h="1068036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Relatively</a:t>
                      </a:r>
                      <a:r>
                        <a:rPr lang="de-DE" sz="1400" dirty="0"/>
                        <a:t> fast</a:t>
                      </a:r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/>
                        <a:t>Minimal </a:t>
                      </a:r>
                      <a:r>
                        <a:rPr lang="de-DE" sz="1400" dirty="0" err="1"/>
                        <a:t>waste</a:t>
                      </a:r>
                      <a:r>
                        <a:rPr lang="de-DE" sz="1400" dirty="0"/>
                        <a:t> of </a:t>
                      </a:r>
                      <a:r>
                        <a:rPr lang="de-DE" sz="1400" dirty="0" err="1"/>
                        <a:t>space</a:t>
                      </a:r>
                      <a:endParaRPr lang="de-DE" sz="1400" dirty="0"/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 err="1"/>
                        <a:t>Customizable</a:t>
                      </a:r>
                      <a:endParaRPr lang="de-DE" sz="14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de-DE" sz="1400" dirty="0"/>
                        <a:t>Solution </a:t>
                      </a:r>
                      <a:r>
                        <a:rPr lang="de-DE" sz="1400" dirty="0" err="1"/>
                        <a:t>might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be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more</a:t>
                      </a:r>
                      <a:r>
                        <a:rPr lang="de-DE" sz="1400" dirty="0"/>
                        <a:t> expensive</a:t>
                      </a:r>
                    </a:p>
                    <a:p>
                      <a:pPr marL="285750" indent="-285750">
                        <a:buClr>
                          <a:srgbClr val="0090A7"/>
                        </a:buClr>
                        <a:buFont typeface="Wingdings" panose="05000000000000000000" pitchFamily="2" charset="2"/>
                        <a:buChar char="§"/>
                      </a:pP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04337833"/>
                  </a:ext>
                </a:extLst>
              </a:tr>
            </a:tbl>
          </a:graphicData>
        </a:graphic>
      </p:graphicFrame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B1A90CE3-08B0-4BBA-8BC5-2E97448F077D}"/>
              </a:ext>
            </a:extLst>
          </p:cNvPr>
          <p:cNvGrpSpPr/>
          <p:nvPr/>
        </p:nvGrpSpPr>
        <p:grpSpPr>
          <a:xfrm>
            <a:off x="3880371" y="2780436"/>
            <a:ext cx="395728" cy="369332"/>
            <a:chOff x="1320096" y="2896631"/>
            <a:chExt cx="395728" cy="369332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C471448B-5490-4F01-AC6C-2BA78016E62B}"/>
                </a:ext>
              </a:extLst>
            </p:cNvPr>
            <p:cNvSpPr/>
            <p:nvPr/>
          </p:nvSpPr>
          <p:spPr>
            <a:xfrm>
              <a:off x="1343148" y="2969877"/>
              <a:ext cx="253573" cy="253573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E63883E8-D9D4-4FC7-8A01-357F50D6BF94}"/>
                </a:ext>
              </a:extLst>
            </p:cNvPr>
            <p:cNvSpPr txBox="1"/>
            <p:nvPr/>
          </p:nvSpPr>
          <p:spPr>
            <a:xfrm>
              <a:off x="1320096" y="2896631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–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1818954-941F-4688-B4AA-F7311CEDD431}"/>
              </a:ext>
            </a:extLst>
          </p:cNvPr>
          <p:cNvGrpSpPr/>
          <p:nvPr/>
        </p:nvGrpSpPr>
        <p:grpSpPr>
          <a:xfrm>
            <a:off x="1664307" y="2790738"/>
            <a:ext cx="395728" cy="369332"/>
            <a:chOff x="782993" y="2758312"/>
            <a:chExt cx="395728" cy="369332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244B12DB-B265-4BB9-9308-8A6F64F4D45F}"/>
                </a:ext>
              </a:extLst>
            </p:cNvPr>
            <p:cNvSpPr/>
            <p:nvPr/>
          </p:nvSpPr>
          <p:spPr>
            <a:xfrm>
              <a:off x="833718" y="2823882"/>
              <a:ext cx="253573" cy="25357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F5B72084-8A4B-41BD-883B-83E7C1ED3C39}"/>
                </a:ext>
              </a:extLst>
            </p:cNvPr>
            <p:cNvSpPr txBox="1"/>
            <p:nvPr/>
          </p:nvSpPr>
          <p:spPr>
            <a:xfrm>
              <a:off x="782993" y="2758312"/>
              <a:ext cx="395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</a:p>
          </p:txBody>
        </p:sp>
      </p:grp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88477713-4DC9-4D41-BB0E-B0E5A52162A1}"/>
              </a:ext>
            </a:extLst>
          </p:cNvPr>
          <p:cNvSpPr/>
          <p:nvPr/>
        </p:nvSpPr>
        <p:spPr>
          <a:xfrm rot="16200000">
            <a:off x="147533" y="1332306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SM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E0214812-8589-41F6-A75F-04281A2510BE}"/>
              </a:ext>
            </a:extLst>
          </p:cNvPr>
          <p:cNvSpPr/>
          <p:nvPr/>
        </p:nvSpPr>
        <p:spPr>
          <a:xfrm rot="16200000">
            <a:off x="154035" y="4650856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EP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48DA498A-53F2-4E87-B12E-173EEB7077BA}"/>
              </a:ext>
            </a:extLst>
          </p:cNvPr>
          <p:cNvSpPr/>
          <p:nvPr/>
        </p:nvSpPr>
        <p:spPr>
          <a:xfrm rot="16200000">
            <a:off x="147533" y="2967596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GA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94F45C36-CCCF-4BAB-86EC-FAFD3C69CDBD}"/>
              </a:ext>
            </a:extLst>
          </p:cNvPr>
          <p:cNvCxnSpPr>
            <a:cxnSpLocks/>
            <a:stCxn id="20" idx="0"/>
          </p:cNvCxnSpPr>
          <p:nvPr/>
        </p:nvCxnSpPr>
        <p:spPr>
          <a:xfrm>
            <a:off x="8325143" y="1425016"/>
            <a:ext cx="0" cy="2660689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6022FBF4-3759-411C-BC44-C8DE0953017E}"/>
              </a:ext>
            </a:extLst>
          </p:cNvPr>
          <p:cNvCxnSpPr>
            <a:cxnSpLocks/>
          </p:cNvCxnSpPr>
          <p:nvPr/>
        </p:nvCxnSpPr>
        <p:spPr>
          <a:xfrm flipH="1">
            <a:off x="5739961" y="4085705"/>
            <a:ext cx="2585180" cy="1401767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3F23CC5E-D2AB-4AC6-964B-09BDFA4B725F}"/>
              </a:ext>
            </a:extLst>
          </p:cNvPr>
          <p:cNvCxnSpPr>
            <a:cxnSpLocks/>
          </p:cNvCxnSpPr>
          <p:nvPr/>
        </p:nvCxnSpPr>
        <p:spPr>
          <a:xfrm flipH="1" flipV="1">
            <a:off x="8325140" y="4085705"/>
            <a:ext cx="2585187" cy="1401768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C81D302-0C1E-4409-983B-7ABD3F80BC8E}"/>
              </a:ext>
            </a:extLst>
          </p:cNvPr>
          <p:cNvSpPr/>
          <p:nvPr/>
        </p:nvSpPr>
        <p:spPr>
          <a:xfrm>
            <a:off x="8873306" y="4245333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GA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A8FB932-AD2B-492A-B132-3CDBB9817A95}"/>
              </a:ext>
            </a:extLst>
          </p:cNvPr>
          <p:cNvSpPr/>
          <p:nvPr/>
        </p:nvSpPr>
        <p:spPr>
          <a:xfrm>
            <a:off x="6341649" y="4849028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EP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79622A21-21A8-44A9-B850-8D3C44647389}"/>
              </a:ext>
            </a:extLst>
          </p:cNvPr>
          <p:cNvSpPr/>
          <p:nvPr/>
        </p:nvSpPr>
        <p:spPr>
          <a:xfrm>
            <a:off x="7920963" y="2464698"/>
            <a:ext cx="808353" cy="400314"/>
          </a:xfrm>
          <a:prstGeom prst="roundRect">
            <a:avLst/>
          </a:prstGeom>
          <a:solidFill>
            <a:srgbClr val="0090A7"/>
          </a:solidFill>
          <a:ln w="12700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SM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C0282A7-00DA-4A87-ADA6-5B5A3EC73B8D}"/>
              </a:ext>
            </a:extLst>
          </p:cNvPr>
          <p:cNvSpPr/>
          <p:nvPr/>
        </p:nvSpPr>
        <p:spPr>
          <a:xfrm>
            <a:off x="7662978" y="3896589"/>
            <a:ext cx="808353" cy="400314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rgbClr val="0090A7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PFSP</a:t>
            </a:r>
          </a:p>
        </p:txBody>
      </p:sp>
    </p:spTree>
    <p:extLst>
      <p:ext uri="{BB962C8B-B14F-4D97-AF65-F5344CB8AC3E}">
        <p14:creationId xmlns:p14="http://schemas.microsoft.com/office/powerpoint/2010/main" val="1536388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885C00B-C525-4AAA-9246-967E0AC9E6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3216" y="795043"/>
            <a:ext cx="5776676" cy="5087410"/>
          </a:xfrm>
        </p:spPr>
        <p:txBody>
          <a:bodyPr anchor="ctr"/>
          <a:lstStyle/>
          <a:p>
            <a:r>
              <a:rPr lang="de-DE" sz="1800" dirty="0" err="1"/>
              <a:t>Number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transported</a:t>
            </a:r>
            <a:r>
              <a:rPr lang="de-DE" sz="1800" dirty="0"/>
              <a:t> </a:t>
            </a:r>
            <a:r>
              <a:rPr lang="de-DE" sz="1800" dirty="0" err="1"/>
              <a:t>parcels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Deutsche Post </a:t>
            </a:r>
            <a:r>
              <a:rPr lang="de-DE" sz="1800" dirty="0" err="1"/>
              <a:t>has</a:t>
            </a:r>
            <a:r>
              <a:rPr lang="de-DE" sz="1800" dirty="0"/>
              <a:t> </a:t>
            </a:r>
            <a:r>
              <a:rPr lang="de-DE" sz="1800" dirty="0" err="1"/>
              <a:t>risen</a:t>
            </a:r>
            <a:r>
              <a:rPr lang="de-DE" sz="1800" dirty="0"/>
              <a:t> </a:t>
            </a:r>
            <a:r>
              <a:rPr lang="de-DE" sz="1800" dirty="0" err="1"/>
              <a:t>steadily</a:t>
            </a:r>
            <a:r>
              <a:rPr lang="de-DE" sz="1800" dirty="0"/>
              <a:t> </a:t>
            </a:r>
            <a:r>
              <a:rPr lang="de-DE" sz="1800" dirty="0" err="1"/>
              <a:t>over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last </a:t>
            </a:r>
            <a:r>
              <a:rPr lang="de-DE" sz="1800" dirty="0" err="1"/>
              <a:t>years</a:t>
            </a:r>
            <a:endParaRPr lang="de-DE" sz="1800" dirty="0"/>
          </a:p>
          <a:p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+mn-lt"/>
                <a:cs typeface="+mn-lt"/>
              </a:rPr>
              <a:t>The  global </a:t>
            </a:r>
            <a:r>
              <a:rPr lang="de-DE" sz="1800" dirty="0" err="1">
                <a:ea typeface="+mn-lt"/>
                <a:cs typeface="+mn-lt"/>
              </a:rPr>
              <a:t>delivery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market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had</a:t>
            </a:r>
            <a:r>
              <a:rPr lang="de-DE" sz="1800" dirty="0">
                <a:ea typeface="+mn-lt"/>
                <a:cs typeface="+mn-lt"/>
              </a:rPr>
              <a:t> an </a:t>
            </a:r>
            <a:r>
              <a:rPr lang="de-DE" sz="1800" dirty="0" err="1">
                <a:ea typeface="+mn-lt"/>
                <a:cs typeface="+mn-lt"/>
              </a:rPr>
              <a:t>estimated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value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of</a:t>
            </a:r>
            <a:r>
              <a:rPr lang="de-DE" sz="1800" dirty="0">
                <a:ea typeface="+mn-lt"/>
                <a:cs typeface="+mn-lt"/>
              </a:rPr>
              <a:t> 430 </a:t>
            </a:r>
            <a:r>
              <a:rPr lang="de-DE" sz="1800" dirty="0" err="1">
                <a:ea typeface="+mn-lt"/>
                <a:cs typeface="+mn-lt"/>
              </a:rPr>
              <a:t>bn</a:t>
            </a:r>
            <a:r>
              <a:rPr lang="de-DE" sz="1800" dirty="0">
                <a:ea typeface="+mn-lt"/>
                <a:cs typeface="+mn-lt"/>
              </a:rPr>
              <a:t> USD in 2019</a:t>
            </a:r>
            <a:r>
              <a:rPr lang="de-DE" sz="1800" baseline="30000" dirty="0">
                <a:ea typeface="+mn-lt"/>
                <a:cs typeface="+mn-lt"/>
              </a:rPr>
              <a:t>2</a:t>
            </a: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>
                <a:ea typeface="+mn-lt"/>
                <a:cs typeface="+mn-lt"/>
              </a:rPr>
              <a:t>The global </a:t>
            </a:r>
            <a:r>
              <a:rPr lang="de-DE" sz="1800" dirty="0" err="1">
                <a:ea typeface="+mn-lt"/>
                <a:cs typeface="+mn-lt"/>
              </a:rPr>
              <a:t>pallets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market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size</a:t>
            </a:r>
            <a:r>
              <a:rPr lang="de-DE" sz="1800" dirty="0">
                <a:ea typeface="+mn-lt"/>
                <a:cs typeface="+mn-lt"/>
              </a:rPr>
              <a:t> was </a:t>
            </a:r>
            <a:r>
              <a:rPr lang="de-DE" sz="1800" dirty="0" err="1">
                <a:ea typeface="+mn-lt"/>
                <a:cs typeface="+mn-lt"/>
              </a:rPr>
              <a:t>estimated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to</a:t>
            </a:r>
            <a:r>
              <a:rPr lang="de-DE" sz="1800" dirty="0">
                <a:ea typeface="+mn-lt"/>
                <a:cs typeface="+mn-lt"/>
              </a:rPr>
              <a:t> be59,91 </a:t>
            </a:r>
            <a:r>
              <a:rPr lang="de-DE" sz="1800" dirty="0" err="1">
                <a:ea typeface="+mn-lt"/>
                <a:cs typeface="+mn-lt"/>
              </a:rPr>
              <a:t>bn</a:t>
            </a:r>
            <a:r>
              <a:rPr lang="de-DE" sz="1800" dirty="0">
                <a:ea typeface="+mn-lt"/>
                <a:cs typeface="+mn-lt"/>
              </a:rPr>
              <a:t> USD in 2018 </a:t>
            </a:r>
            <a:r>
              <a:rPr lang="de-DE" sz="1800" dirty="0" err="1">
                <a:ea typeface="+mn-lt"/>
                <a:cs typeface="+mn-lt"/>
              </a:rPr>
              <a:t>with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wood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being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the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most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used</a:t>
            </a:r>
            <a:r>
              <a:rPr lang="de-DE" sz="1800" dirty="0">
                <a:ea typeface="+mn-lt"/>
                <a:cs typeface="+mn-lt"/>
              </a:rPr>
              <a:t> material</a:t>
            </a:r>
            <a:r>
              <a:rPr lang="de-DE" sz="1800" baseline="30000" dirty="0">
                <a:ea typeface="+mn-lt"/>
                <a:cs typeface="+mn-lt"/>
              </a:rPr>
              <a:t>3</a:t>
            </a:r>
          </a:p>
          <a:p>
            <a:endParaRPr lang="de-DE" sz="1800" baseline="30000" dirty="0">
              <a:ea typeface="+mn-lt"/>
              <a:cs typeface="+mn-lt"/>
            </a:endParaRPr>
          </a:p>
          <a:p>
            <a:r>
              <a:rPr lang="de-DE" sz="1800" dirty="0" err="1">
                <a:ea typeface="+mn-lt"/>
                <a:cs typeface="+mn-lt"/>
              </a:rPr>
              <a:t>Improved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Efficieny</a:t>
            </a:r>
            <a:r>
              <a:rPr lang="de-DE" sz="1800" dirty="0">
                <a:ea typeface="+mn-lt"/>
                <a:cs typeface="+mn-lt"/>
              </a:rPr>
              <a:t> = </a:t>
            </a:r>
            <a:r>
              <a:rPr lang="de-DE" sz="1800" dirty="0" err="1">
                <a:ea typeface="+mn-lt"/>
                <a:cs typeface="+mn-lt"/>
              </a:rPr>
              <a:t>Better</a:t>
            </a:r>
            <a:r>
              <a:rPr lang="de-DE" sz="1800" dirty="0">
                <a:ea typeface="+mn-lt"/>
                <a:cs typeface="+mn-lt"/>
              </a:rPr>
              <a:t> </a:t>
            </a:r>
            <a:r>
              <a:rPr lang="de-DE" sz="1800" dirty="0" err="1">
                <a:ea typeface="+mn-lt"/>
                <a:cs typeface="+mn-lt"/>
              </a:rPr>
              <a:t>Margins</a:t>
            </a:r>
            <a:r>
              <a:rPr lang="de-DE" sz="1800" dirty="0">
                <a:ea typeface="+mn-lt"/>
                <a:cs typeface="+mn-lt"/>
              </a:rPr>
              <a:t> + </a:t>
            </a:r>
            <a:r>
              <a:rPr lang="de-DE" sz="1800" dirty="0" err="1">
                <a:ea typeface="+mn-lt"/>
                <a:cs typeface="+mn-lt"/>
              </a:rPr>
              <a:t>Reduced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Ecologocical</a:t>
            </a:r>
            <a:r>
              <a:rPr lang="de-DE" sz="1800" dirty="0">
                <a:ea typeface="+mn-lt"/>
                <a:cs typeface="+mn-lt"/>
              </a:rPr>
              <a:t> </a:t>
            </a:r>
            <a:r>
              <a:rPr lang="de-DE" sz="1800" dirty="0" err="1">
                <a:ea typeface="+mn-lt"/>
                <a:cs typeface="+mn-lt"/>
              </a:rPr>
              <a:t>Footprint</a:t>
            </a:r>
            <a:endParaRPr lang="de-DE" sz="18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D6FB08-69C4-4FD7-939F-5FC03FBA6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err="1"/>
              <a:t>Introducing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Problem: Motivation</a:t>
            </a:r>
            <a:endParaRPr lang="de-DE" dirty="0">
              <a:ea typeface="Microsoft JhengHei"/>
            </a:endParaRP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9DFFEEAE-6494-44E4-9D63-8D5E6341B32C}"/>
              </a:ext>
            </a:extLst>
          </p:cNvPr>
          <p:cNvGraphicFramePr/>
          <p:nvPr/>
        </p:nvGraphicFramePr>
        <p:xfrm>
          <a:off x="332918" y="1334788"/>
          <a:ext cx="5756460" cy="418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258896B-550F-4636-8B31-46CE2FDEC159}"/>
              </a:ext>
            </a:extLst>
          </p:cNvPr>
          <p:cNvSpPr txBox="1"/>
          <p:nvPr/>
        </p:nvSpPr>
        <p:spPr>
          <a:xfrm>
            <a:off x="245645" y="5690595"/>
            <a:ext cx="1205653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" baseline="30000" dirty="0">
                <a:ea typeface="+mn-lt"/>
                <a:cs typeface="+mn-lt"/>
              </a:rPr>
              <a:t>1</a:t>
            </a:r>
            <a:r>
              <a:rPr lang="de-DE" sz="600" dirty="0">
                <a:ea typeface="+mn-lt"/>
                <a:cs typeface="+mn-lt"/>
              </a:rPr>
              <a:t>Deutsche Post. (2020). Anzahl der beförderten Pakete durch die Deutsche Post in Deutschland von 2016 bis 2019 (in Millionen Stück). </a:t>
            </a:r>
            <a:r>
              <a:rPr lang="de-DE" sz="600" dirty="0" err="1">
                <a:ea typeface="+mn-lt"/>
                <a:cs typeface="+mn-lt"/>
              </a:rPr>
              <a:t>Statista</a:t>
            </a:r>
            <a:r>
              <a:rPr lang="de-DE" sz="600" dirty="0">
                <a:ea typeface="+mn-lt"/>
                <a:cs typeface="+mn-lt"/>
              </a:rPr>
              <a:t>. </a:t>
            </a:r>
            <a:r>
              <a:rPr lang="de-DE" sz="600" dirty="0" err="1">
                <a:ea typeface="+mn-lt"/>
                <a:cs typeface="+mn-lt"/>
              </a:rPr>
              <a:t>Statista</a:t>
            </a:r>
            <a:r>
              <a:rPr lang="de-DE" sz="600" dirty="0">
                <a:ea typeface="+mn-lt"/>
                <a:cs typeface="+mn-lt"/>
              </a:rPr>
              <a:t> GmbH. Zugriff: 13. Juli 2020. https://</a:t>
            </a:r>
            <a:r>
              <a:rPr lang="de-DE" sz="600" dirty="0" err="1">
                <a:ea typeface="+mn-lt"/>
                <a:cs typeface="+mn-lt"/>
              </a:rPr>
              <a:t>de.statista.com</a:t>
            </a:r>
            <a:r>
              <a:rPr lang="de-DE" sz="600" dirty="0">
                <a:ea typeface="+mn-lt"/>
                <a:cs typeface="+mn-lt"/>
              </a:rPr>
              <a:t>/</a:t>
            </a:r>
            <a:r>
              <a:rPr lang="de-DE" sz="600" dirty="0" err="1">
                <a:ea typeface="+mn-lt"/>
                <a:cs typeface="+mn-lt"/>
              </a:rPr>
              <a:t>statistik</a:t>
            </a:r>
            <a:r>
              <a:rPr lang="de-DE" sz="600" dirty="0">
                <a:ea typeface="+mn-lt"/>
                <a:cs typeface="+mn-lt"/>
              </a:rPr>
              <a:t>/</a:t>
            </a:r>
            <a:r>
              <a:rPr lang="de-DE" sz="600" dirty="0" err="1">
                <a:ea typeface="+mn-lt"/>
                <a:cs typeface="+mn-lt"/>
              </a:rPr>
              <a:t>daten</a:t>
            </a:r>
            <a:r>
              <a:rPr lang="de-DE" sz="600" dirty="0">
                <a:ea typeface="+mn-lt"/>
                <a:cs typeface="+mn-lt"/>
              </a:rPr>
              <a:t>/</a:t>
            </a:r>
            <a:r>
              <a:rPr lang="de-DE" sz="600" dirty="0" err="1">
                <a:ea typeface="+mn-lt"/>
                <a:cs typeface="+mn-lt"/>
              </a:rPr>
              <a:t>studie</a:t>
            </a:r>
            <a:r>
              <a:rPr lang="de-DE" sz="600" dirty="0">
                <a:ea typeface="+mn-lt"/>
                <a:cs typeface="+mn-lt"/>
              </a:rPr>
              <a:t>/476935/</a:t>
            </a:r>
            <a:r>
              <a:rPr lang="de-DE" sz="600" dirty="0" err="1">
                <a:ea typeface="+mn-lt"/>
                <a:cs typeface="+mn-lt"/>
              </a:rPr>
              <a:t>umfrage</a:t>
            </a:r>
            <a:r>
              <a:rPr lang="de-DE" sz="600" dirty="0">
                <a:ea typeface="+mn-lt"/>
                <a:cs typeface="+mn-lt"/>
              </a:rPr>
              <a:t>/anzahl-der-</a:t>
            </a:r>
            <a:r>
              <a:rPr lang="de-DE" sz="600" dirty="0" err="1">
                <a:ea typeface="+mn-lt"/>
                <a:cs typeface="+mn-lt"/>
              </a:rPr>
              <a:t>befoerderten</a:t>
            </a:r>
            <a:r>
              <a:rPr lang="de-DE" sz="600" dirty="0">
                <a:ea typeface="+mn-lt"/>
                <a:cs typeface="+mn-lt"/>
              </a:rPr>
              <a:t>-pakete-durch-die-deutsche-post/ , </a:t>
            </a:r>
            <a:endParaRPr lang="en-US" sz="600" dirty="0">
              <a:ea typeface="+mn-lt"/>
              <a:cs typeface="+mn-lt"/>
            </a:endParaRPr>
          </a:p>
          <a:p>
            <a:r>
              <a:rPr lang="de-DE" sz="600" baseline="30000" dirty="0">
                <a:ea typeface="+mn-lt"/>
                <a:cs typeface="+mn-lt"/>
              </a:rPr>
              <a:t>2</a:t>
            </a:r>
            <a:r>
              <a:rPr lang="de-DE" sz="600" dirty="0"/>
              <a:t>https://</a:t>
            </a:r>
            <a:r>
              <a:rPr lang="de-DE" sz="600" dirty="0" err="1"/>
              <a:t>apex-insight.com</a:t>
            </a:r>
            <a:r>
              <a:rPr lang="de-DE" sz="600" dirty="0"/>
              <a:t>/</a:t>
            </a:r>
            <a:r>
              <a:rPr lang="de-DE" sz="600" dirty="0" err="1"/>
              <a:t>product</a:t>
            </a:r>
            <a:r>
              <a:rPr lang="de-DE" sz="600" dirty="0"/>
              <a:t>/global-</a:t>
            </a:r>
            <a:r>
              <a:rPr lang="de-DE" sz="600" dirty="0" err="1"/>
              <a:t>parcel</a:t>
            </a:r>
            <a:r>
              <a:rPr lang="de-DE" sz="600" dirty="0"/>
              <a:t>-</a:t>
            </a:r>
            <a:r>
              <a:rPr lang="de-DE" sz="600" dirty="0" err="1"/>
              <a:t>delivery-market</a:t>
            </a:r>
            <a:r>
              <a:rPr lang="de-DE" sz="600" dirty="0"/>
              <a:t>/ ,</a:t>
            </a:r>
            <a:r>
              <a:rPr lang="de-DE" sz="600" baseline="30000" dirty="0"/>
              <a:t> </a:t>
            </a:r>
            <a:endParaRPr lang="en-US" sz="600" dirty="0">
              <a:ea typeface="Microsoft JhengHei"/>
            </a:endParaRPr>
          </a:p>
          <a:p>
            <a:r>
              <a:rPr lang="de-DE" sz="600" baseline="30000" dirty="0"/>
              <a:t>3</a:t>
            </a:r>
            <a:r>
              <a:rPr lang="de-DE" sz="600" dirty="0"/>
              <a:t>https://</a:t>
            </a:r>
            <a:r>
              <a:rPr lang="de-DE" sz="600" dirty="0" err="1"/>
              <a:t>www.fortunebusinessinsights.com</a:t>
            </a:r>
            <a:r>
              <a:rPr lang="de-DE" sz="600" dirty="0"/>
              <a:t>/</a:t>
            </a:r>
            <a:r>
              <a:rPr lang="de-DE" sz="600" dirty="0" err="1"/>
              <a:t>industry</a:t>
            </a:r>
            <a:r>
              <a:rPr lang="de-DE" sz="600" dirty="0"/>
              <a:t>-reports/pallets-market-100674</a:t>
            </a:r>
            <a:endParaRPr lang="en-US" sz="600" dirty="0">
              <a:ea typeface="+mn-lt"/>
              <a:cs typeface="+mn-lt"/>
            </a:endParaRPr>
          </a:p>
          <a:p>
            <a:pPr algn="l"/>
            <a:endParaRPr lang="en-US" sz="600" dirty="0">
              <a:ea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609714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7D126-BA7A-4E65-981A-61C23425B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Rough</a:t>
            </a:r>
            <a:r>
              <a:rPr lang="de-DE" dirty="0"/>
              <a:t> </a:t>
            </a:r>
            <a:r>
              <a:rPr lang="de-DE" dirty="0" err="1"/>
              <a:t>guideline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8D26124-EFA5-4224-96F9-C37F236B47BA}"/>
              </a:ext>
            </a:extLst>
          </p:cNvPr>
          <p:cNvSpPr/>
          <p:nvPr/>
        </p:nvSpPr>
        <p:spPr>
          <a:xfrm>
            <a:off x="4285743" y="2769086"/>
            <a:ext cx="5391631" cy="1319828"/>
          </a:xfrm>
          <a:prstGeom prst="rect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9A09F745-C04E-446C-BDA6-D0810ECF0997}"/>
              </a:ext>
            </a:extLst>
          </p:cNvPr>
          <p:cNvGrpSpPr/>
          <p:nvPr/>
        </p:nvGrpSpPr>
        <p:grpSpPr>
          <a:xfrm>
            <a:off x="4285744" y="1132629"/>
            <a:ext cx="5391630" cy="1571757"/>
            <a:chOff x="5527383" y="804948"/>
            <a:chExt cx="5391630" cy="1571757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053E3C6-5536-4181-A2E7-31AF5A98E3E5}"/>
                </a:ext>
              </a:extLst>
            </p:cNvPr>
            <p:cNvSpPr/>
            <p:nvPr/>
          </p:nvSpPr>
          <p:spPr>
            <a:xfrm>
              <a:off x="5527383" y="930913"/>
              <a:ext cx="5391630" cy="1319828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9313359-FB31-4D0D-A06C-4BBF6ED3927F}"/>
                </a:ext>
              </a:extLst>
            </p:cNvPr>
            <p:cNvSpPr txBox="1"/>
            <p:nvPr/>
          </p:nvSpPr>
          <p:spPr>
            <a:xfrm rot="16200000">
              <a:off x="5118457" y="1267661"/>
              <a:ext cx="15717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Time </a:t>
              </a:r>
            </a:p>
            <a:p>
              <a:pPr algn="ctr"/>
              <a:r>
                <a:rPr lang="de-DE" dirty="0">
                  <a:solidFill>
                    <a:schemeClr val="bg1"/>
                  </a:solidFill>
                </a:rPr>
                <a:t>Critical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77B7152F-8026-4ECC-9CB4-EB61083CD755}"/>
                </a:ext>
              </a:extLst>
            </p:cNvPr>
            <p:cNvSpPr txBox="1"/>
            <p:nvPr/>
          </p:nvSpPr>
          <p:spPr>
            <a:xfrm>
              <a:off x="8522998" y="1267660"/>
              <a:ext cx="23824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</a:rPr>
                <a:t>Extreme Points </a:t>
              </a:r>
              <a:r>
                <a:rPr lang="de-DE" b="1" dirty="0" err="1">
                  <a:solidFill>
                    <a:schemeClr val="bg1"/>
                  </a:solidFill>
                </a:rPr>
                <a:t>Heuristic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49D2D760-C3D9-4492-937D-EE3005F2F252}"/>
              </a:ext>
            </a:extLst>
          </p:cNvPr>
          <p:cNvGrpSpPr/>
          <p:nvPr/>
        </p:nvGrpSpPr>
        <p:grpSpPr>
          <a:xfrm>
            <a:off x="4339530" y="2668807"/>
            <a:ext cx="5266162" cy="1571757"/>
            <a:chOff x="5581169" y="2341126"/>
            <a:chExt cx="5266162" cy="1571757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A7996B77-F678-4AFF-A5F4-ACF90BB30D68}"/>
                </a:ext>
              </a:extLst>
            </p:cNvPr>
            <p:cNvSpPr txBox="1"/>
            <p:nvPr/>
          </p:nvSpPr>
          <p:spPr>
            <a:xfrm rot="16200000">
              <a:off x="5118456" y="2803839"/>
              <a:ext cx="15717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>
                  <a:solidFill>
                    <a:schemeClr val="bg1"/>
                  </a:solidFill>
                </a:rPr>
                <a:t>Cost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de-DE" dirty="0">
                  <a:solidFill>
                    <a:schemeClr val="bg1"/>
                  </a:solidFill>
                </a:rPr>
                <a:t>Critical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5D69629F-DF02-4292-9FA6-B511BB6B1194}"/>
                </a:ext>
              </a:extLst>
            </p:cNvPr>
            <p:cNvSpPr txBox="1"/>
            <p:nvPr/>
          </p:nvSpPr>
          <p:spPr>
            <a:xfrm>
              <a:off x="8479745" y="2916653"/>
              <a:ext cx="2367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</a:rPr>
                <a:t>Split Model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810D222A-409F-4316-A791-040FF20FDA9C}"/>
              </a:ext>
            </a:extLst>
          </p:cNvPr>
          <p:cNvGrpSpPr/>
          <p:nvPr/>
        </p:nvGrpSpPr>
        <p:grpSpPr>
          <a:xfrm>
            <a:off x="4285743" y="4320481"/>
            <a:ext cx="5442774" cy="1319828"/>
            <a:chOff x="5527382" y="3992800"/>
            <a:chExt cx="5442774" cy="1319828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15139C7-AD85-4EE3-B71F-897B1C2D167A}"/>
                </a:ext>
              </a:extLst>
            </p:cNvPr>
            <p:cNvSpPr/>
            <p:nvPr/>
          </p:nvSpPr>
          <p:spPr>
            <a:xfrm>
              <a:off x="5527382" y="3992800"/>
              <a:ext cx="5391631" cy="1319828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2290B3C-7D3C-4E26-8274-9C8BCD6A7333}"/>
                </a:ext>
              </a:extLst>
            </p:cNvPr>
            <p:cNvSpPr txBox="1"/>
            <p:nvPr/>
          </p:nvSpPr>
          <p:spPr>
            <a:xfrm rot="16200000">
              <a:off x="5286649" y="4468048"/>
              <a:ext cx="1235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>
                  <a:solidFill>
                    <a:schemeClr val="bg1"/>
                  </a:solidFill>
                </a:rPr>
                <a:t>Balanced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8E281A37-AF05-48F1-8ECE-7B429C866548}"/>
                </a:ext>
              </a:extLst>
            </p:cNvPr>
            <p:cNvSpPr txBox="1"/>
            <p:nvPr/>
          </p:nvSpPr>
          <p:spPr>
            <a:xfrm>
              <a:off x="8417791" y="4343519"/>
              <a:ext cx="25523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</a:rPr>
                <a:t>Genetic </a:t>
              </a:r>
              <a:r>
                <a:rPr lang="de-DE" b="1" dirty="0" err="1">
                  <a:solidFill>
                    <a:schemeClr val="bg1"/>
                  </a:solidFill>
                </a:rPr>
                <a:t>Algorithm</a:t>
              </a:r>
              <a:r>
                <a:rPr lang="de-DE" b="1" dirty="0">
                  <a:solidFill>
                    <a:schemeClr val="bg1"/>
                  </a:solidFill>
                </a:rPr>
                <a:t> &amp; Best Match </a:t>
              </a:r>
              <a:r>
                <a:rPr lang="de-DE" b="1" dirty="0" err="1">
                  <a:solidFill>
                    <a:schemeClr val="bg1"/>
                  </a:solidFill>
                </a:rPr>
                <a:t>Heuristic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A0ED3960-3440-4E9B-8B41-C6983C88B998}"/>
              </a:ext>
            </a:extLst>
          </p:cNvPr>
          <p:cNvGrpSpPr/>
          <p:nvPr/>
        </p:nvGrpSpPr>
        <p:grpSpPr>
          <a:xfrm>
            <a:off x="9792638" y="1258593"/>
            <a:ext cx="1693729" cy="4381716"/>
            <a:chOff x="9528216" y="1258593"/>
            <a:chExt cx="1693729" cy="4381716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DB08F46F-5D53-40CE-BDD5-D98975F7EB92}"/>
                </a:ext>
              </a:extLst>
            </p:cNvPr>
            <p:cNvSpPr/>
            <p:nvPr/>
          </p:nvSpPr>
          <p:spPr>
            <a:xfrm rot="16200000">
              <a:off x="8184227" y="2789537"/>
              <a:ext cx="4381716" cy="1319828"/>
            </a:xfrm>
            <a:prstGeom prst="rect">
              <a:avLst/>
            </a:prstGeom>
            <a:solidFill>
              <a:srgbClr val="0090A7"/>
            </a:solidFill>
            <a:ln>
              <a:solidFill>
                <a:srgbClr val="009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AF4E368F-9ACE-4A5F-A98B-7006B355173A}"/>
                </a:ext>
              </a:extLst>
            </p:cNvPr>
            <p:cNvSpPr txBox="1"/>
            <p:nvPr/>
          </p:nvSpPr>
          <p:spPr>
            <a:xfrm>
              <a:off x="9589204" y="1333955"/>
              <a:ext cx="15717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>
                  <a:solidFill>
                    <a:schemeClr val="bg1"/>
                  </a:solidFill>
                </a:rPr>
                <a:t>Pallet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Packing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63F94CC3-9C1A-4B5C-9E5F-46C5BE78AE46}"/>
                </a:ext>
              </a:extLst>
            </p:cNvPr>
            <p:cNvSpPr txBox="1"/>
            <p:nvPr/>
          </p:nvSpPr>
          <p:spPr>
            <a:xfrm>
              <a:off x="9528216" y="3992626"/>
              <a:ext cx="169372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</a:rPr>
                <a:t>Peak</a:t>
              </a:r>
              <a:br>
                <a:rPr lang="de-DE" b="1" dirty="0">
                  <a:solidFill>
                    <a:schemeClr val="bg1"/>
                  </a:solidFill>
                </a:rPr>
              </a:br>
              <a:r>
                <a:rPr lang="de-DE" b="1" dirty="0">
                  <a:solidFill>
                    <a:schemeClr val="bg1"/>
                  </a:solidFill>
                </a:rPr>
                <a:t> </a:t>
              </a:r>
              <a:r>
                <a:rPr lang="de-DE" b="1" dirty="0" err="1">
                  <a:solidFill>
                    <a:schemeClr val="bg1"/>
                  </a:solidFill>
                </a:rPr>
                <a:t>Filling</a:t>
              </a:r>
              <a:r>
                <a:rPr lang="de-DE" b="1" dirty="0">
                  <a:solidFill>
                    <a:schemeClr val="bg1"/>
                  </a:solidFill>
                </a:rPr>
                <a:t> </a:t>
              </a:r>
              <a:br>
                <a:rPr lang="de-DE" b="1" dirty="0">
                  <a:solidFill>
                    <a:schemeClr val="bg1"/>
                  </a:solidFill>
                </a:rPr>
              </a:br>
              <a:r>
                <a:rPr lang="de-DE" b="1" dirty="0">
                  <a:solidFill>
                    <a:schemeClr val="bg1"/>
                  </a:solidFill>
                </a:rPr>
                <a:t>Slice </a:t>
              </a:r>
              <a:br>
                <a:rPr lang="de-DE" b="1" dirty="0">
                  <a:solidFill>
                    <a:schemeClr val="bg1"/>
                  </a:solidFill>
                </a:rPr>
              </a:br>
              <a:r>
                <a:rPr lang="de-DE" b="1" dirty="0">
                  <a:solidFill>
                    <a:schemeClr val="bg1"/>
                  </a:solidFill>
                </a:rPr>
                <a:t>Push</a:t>
              </a:r>
            </a:p>
            <a:p>
              <a:pPr algn="ctr"/>
              <a:r>
                <a:rPr lang="de-DE" b="1" dirty="0" err="1">
                  <a:solidFill>
                    <a:schemeClr val="bg1"/>
                  </a:solidFill>
                </a:rPr>
                <a:t>Heuristic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262B9972-6D20-4FA2-823D-AE942FB39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965046" y="2964340"/>
              <a:ext cx="820067" cy="820067"/>
            </a:xfrm>
            <a:prstGeom prst="rect">
              <a:avLst/>
            </a:prstGeom>
          </p:spPr>
        </p:pic>
      </p:grpSp>
      <p:sp>
        <p:nvSpPr>
          <p:cNvPr id="49" name="Rechteck 48">
            <a:extLst>
              <a:ext uri="{FF2B5EF4-FFF2-40B4-BE49-F238E27FC236}">
                <a16:creationId xmlns:a16="http://schemas.microsoft.com/office/drawing/2014/main" id="{B8112B3F-1780-45DA-AF0B-714A709FB8FB}"/>
              </a:ext>
            </a:extLst>
          </p:cNvPr>
          <p:cNvSpPr/>
          <p:nvPr/>
        </p:nvSpPr>
        <p:spPr>
          <a:xfrm>
            <a:off x="268034" y="5880914"/>
            <a:ext cx="6539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/>
              <a:t>https://www.flaticon.com/de/autoren/pixel-perfect, https://www.flaticon.com/de/autoren/freepik</a:t>
            </a:r>
          </a:p>
          <a:p>
            <a:endParaRPr lang="de-DE" sz="600" dirty="0"/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897483C5-F56F-437A-8F7C-3A09732C76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276" y="1918507"/>
            <a:ext cx="3116696" cy="3116696"/>
          </a:xfrm>
          <a:prstGeom prst="rect">
            <a:avLst/>
          </a:prstGeom>
        </p:spPr>
      </p:pic>
      <p:sp>
        <p:nvSpPr>
          <p:cNvPr id="66" name="Pfeil: nach rechts 65">
            <a:extLst>
              <a:ext uri="{FF2B5EF4-FFF2-40B4-BE49-F238E27FC236}">
                <a16:creationId xmlns:a16="http://schemas.microsoft.com/office/drawing/2014/main" id="{146D40A2-00B9-41E1-857D-547B37D89311}"/>
              </a:ext>
            </a:extLst>
          </p:cNvPr>
          <p:cNvSpPr/>
          <p:nvPr/>
        </p:nvSpPr>
        <p:spPr>
          <a:xfrm>
            <a:off x="5097412" y="4849703"/>
            <a:ext cx="822960" cy="27042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Pfeil: nach rechts 71">
            <a:extLst>
              <a:ext uri="{FF2B5EF4-FFF2-40B4-BE49-F238E27FC236}">
                <a16:creationId xmlns:a16="http://schemas.microsoft.com/office/drawing/2014/main" id="{E5768B73-3EF3-4F59-BD24-7FA1968618DB}"/>
              </a:ext>
            </a:extLst>
          </p:cNvPr>
          <p:cNvSpPr/>
          <p:nvPr/>
        </p:nvSpPr>
        <p:spPr>
          <a:xfrm>
            <a:off x="5090202" y="3293789"/>
            <a:ext cx="822960" cy="27042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Pfeil: nach rechts 73">
            <a:extLst>
              <a:ext uri="{FF2B5EF4-FFF2-40B4-BE49-F238E27FC236}">
                <a16:creationId xmlns:a16="http://schemas.microsoft.com/office/drawing/2014/main" id="{7906D0D4-36A7-4C8B-82AF-2A386D1097CB}"/>
              </a:ext>
            </a:extLst>
          </p:cNvPr>
          <p:cNvSpPr/>
          <p:nvPr/>
        </p:nvSpPr>
        <p:spPr>
          <a:xfrm>
            <a:off x="5089963" y="1783295"/>
            <a:ext cx="822960" cy="27042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Pfeil: nach rechts 75">
            <a:extLst>
              <a:ext uri="{FF2B5EF4-FFF2-40B4-BE49-F238E27FC236}">
                <a16:creationId xmlns:a16="http://schemas.microsoft.com/office/drawing/2014/main" id="{84F02AC4-1428-4D5D-B8B2-AA7BBDF2CCC6}"/>
              </a:ext>
            </a:extLst>
          </p:cNvPr>
          <p:cNvSpPr/>
          <p:nvPr/>
        </p:nvSpPr>
        <p:spPr>
          <a:xfrm rot="5400000">
            <a:off x="10228021" y="2276423"/>
            <a:ext cx="822960" cy="27042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768DD8-622B-4192-AC4B-9A9173FADD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53062" y="2929141"/>
            <a:ext cx="1080000" cy="108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007392C-FC42-4686-ABF1-3263873A7B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56281" y="1400538"/>
            <a:ext cx="1080000" cy="1080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A2A1B6C-CABA-4FC9-A25C-5699B4CC11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53062" y="4440394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37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Introducing</a:t>
            </a:r>
            <a:r>
              <a:rPr lang="de-DE" sz="2000" dirty="0"/>
              <a:t> to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Exact</a:t>
            </a:r>
            <a:r>
              <a:rPr lang="de-DE" sz="1200" dirty="0"/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Genetic </a:t>
            </a:r>
            <a:r>
              <a:rPr lang="de-DE" sz="1200" dirty="0" err="1"/>
              <a:t>Algorithm</a:t>
            </a:r>
            <a:r>
              <a:rPr lang="de-DE" sz="1200" dirty="0"/>
              <a:t> &amp; Best Match </a:t>
            </a:r>
            <a:r>
              <a:rPr lang="de-DE" sz="1200" dirty="0" err="1"/>
              <a:t>Heuristic</a:t>
            </a:r>
            <a:endParaRPr lang="de-DE" sz="1200" dirty="0"/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Extreme Points</a:t>
            </a:r>
          </a:p>
          <a:p>
            <a:pPr marL="914400" lvl="1" indent="-457200">
              <a:buFont typeface="+mj-lt"/>
              <a:buAutoNum type="alphaLcParenR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Boxes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Pallets</a:t>
            </a:r>
            <a:endParaRPr lang="de-DE" sz="2000" dirty="0"/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Peak </a:t>
            </a:r>
            <a:r>
              <a:rPr lang="de-DE" sz="1200" dirty="0" err="1"/>
              <a:t>Filling</a:t>
            </a:r>
            <a:r>
              <a:rPr lang="de-DE" sz="1200" dirty="0"/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Comparing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rgbClr val="0090A7"/>
                </a:solidFill>
              </a:rPr>
              <a:t>Working </a:t>
            </a:r>
            <a:r>
              <a:rPr lang="de-DE" sz="2000" dirty="0" err="1">
                <a:solidFill>
                  <a:srgbClr val="0090A7"/>
                </a:solidFill>
              </a:rPr>
              <a:t>with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our</a:t>
            </a:r>
            <a:r>
              <a:rPr lang="de-DE" sz="2000" dirty="0">
                <a:solidFill>
                  <a:srgbClr val="0090A7"/>
                </a:solidFill>
              </a:rPr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4689921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6473BF1-0435-4D16-BC12-6986A8024A50}"/>
              </a:ext>
            </a:extLst>
          </p:cNvPr>
          <p:cNvSpPr/>
          <p:nvPr/>
        </p:nvSpPr>
        <p:spPr>
          <a:xfrm>
            <a:off x="8717076" y="4618982"/>
            <a:ext cx="2428875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600" dirty="0">
                <a:ea typeface="+mn-lt"/>
                <a:cs typeface="+mn-lt"/>
              </a:rPr>
              <a:t>https://www.flaticon.com/</a:t>
            </a:r>
            <a:r>
              <a:rPr lang="de-DE" sz="600" dirty="0" err="1">
                <a:ea typeface="+mn-lt"/>
                <a:cs typeface="+mn-lt"/>
              </a:rPr>
              <a:t>authors</a:t>
            </a:r>
            <a:r>
              <a:rPr lang="de-DE" sz="600" dirty="0">
                <a:ea typeface="+mn-lt"/>
                <a:cs typeface="+mn-lt"/>
              </a:rPr>
              <a:t>/</a:t>
            </a:r>
            <a:r>
              <a:rPr lang="de-DE" sz="600" dirty="0" err="1">
                <a:ea typeface="+mn-lt"/>
                <a:cs typeface="+mn-lt"/>
              </a:rPr>
              <a:t>smashicons</a:t>
            </a:r>
            <a:endParaRPr lang="de-DE" sz="600" dirty="0">
              <a:ea typeface="Microsoft JhengHei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5F277EF-09E4-49FA-8B4E-EC79260F4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8000" y="2095714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6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A7A26-D3D1-4959-A0A0-406AEC331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Python Package: Workflow</a:t>
            </a:r>
          </a:p>
        </p:txBody>
      </p:sp>
      <p:pic>
        <p:nvPicPr>
          <p:cNvPr id="4" name="Grafik 3" descr="Dokument">
            <a:extLst>
              <a:ext uri="{FF2B5EF4-FFF2-40B4-BE49-F238E27FC236}">
                <a16:creationId xmlns:a16="http://schemas.microsoft.com/office/drawing/2014/main" id="{8595B607-DE75-40FF-8292-E8AC188E5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1891" y="2611230"/>
            <a:ext cx="1284575" cy="1284575"/>
          </a:xfrm>
          <a:prstGeom prst="rect">
            <a:avLst/>
          </a:prstGeom>
        </p:spPr>
      </p:pic>
      <p:pic>
        <p:nvPicPr>
          <p:cNvPr id="6" name="Grafik 5" descr="Klemmbrett abgehakt">
            <a:extLst>
              <a:ext uri="{FF2B5EF4-FFF2-40B4-BE49-F238E27FC236}">
                <a16:creationId xmlns:a16="http://schemas.microsoft.com/office/drawing/2014/main" id="{6CFCF8F7-A0C7-4E32-B970-4F87B23F8F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48087" y="2106004"/>
            <a:ext cx="1284575" cy="1284575"/>
          </a:xfrm>
          <a:prstGeom prst="rect">
            <a:avLst/>
          </a:prstGeom>
        </p:spPr>
      </p:pic>
      <p:pic>
        <p:nvPicPr>
          <p:cNvPr id="10" name="Grafik 9" descr="Cmd (Terminal)">
            <a:extLst>
              <a:ext uri="{FF2B5EF4-FFF2-40B4-BE49-F238E27FC236}">
                <a16:creationId xmlns:a16="http://schemas.microsoft.com/office/drawing/2014/main" id="{C5C34780-3FFB-44C7-9E72-6A843F869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71337" y="2144425"/>
            <a:ext cx="1284575" cy="1284575"/>
          </a:xfrm>
          <a:prstGeom prst="rect">
            <a:avLst/>
          </a:prstGeom>
        </p:spPr>
      </p:pic>
      <p:pic>
        <p:nvPicPr>
          <p:cNvPr id="12" name="Grafik 11" descr="Prozessor">
            <a:extLst>
              <a:ext uri="{FF2B5EF4-FFF2-40B4-BE49-F238E27FC236}">
                <a16:creationId xmlns:a16="http://schemas.microsoft.com/office/drawing/2014/main" id="{49D4B833-F7FA-4FE8-A111-614EF4DB1F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56434" y="2991993"/>
            <a:ext cx="1284575" cy="1284575"/>
          </a:xfrm>
          <a:prstGeom prst="rect">
            <a:avLst/>
          </a:prstGeom>
        </p:spPr>
      </p:pic>
      <p:pic>
        <p:nvPicPr>
          <p:cNvPr id="18" name="Grafik 17" descr="Kamera">
            <a:extLst>
              <a:ext uri="{FF2B5EF4-FFF2-40B4-BE49-F238E27FC236}">
                <a16:creationId xmlns:a16="http://schemas.microsoft.com/office/drawing/2014/main" id="{FE742330-533B-41DD-AE87-6C68B78E65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49752" y="3012659"/>
            <a:ext cx="1284575" cy="1284575"/>
          </a:xfrm>
          <a:prstGeom prst="rect">
            <a:avLst/>
          </a:prstGeom>
        </p:spPr>
      </p:pic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DA97D7F1-FAAA-400F-8B11-3FDC45C95AE1}"/>
              </a:ext>
            </a:extLst>
          </p:cNvPr>
          <p:cNvSpPr/>
          <p:nvPr/>
        </p:nvSpPr>
        <p:spPr>
          <a:xfrm>
            <a:off x="3358876" y="3110518"/>
            <a:ext cx="822960" cy="270422"/>
          </a:xfrm>
          <a:prstGeom prst="rightArrow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46A2B61A-CE55-49AE-859A-CCF8DC26626A}"/>
              </a:ext>
            </a:extLst>
          </p:cNvPr>
          <p:cNvSpPr/>
          <p:nvPr/>
        </p:nvSpPr>
        <p:spPr>
          <a:xfrm>
            <a:off x="7899473" y="3110518"/>
            <a:ext cx="822960" cy="270422"/>
          </a:xfrm>
          <a:prstGeom prst="rightArrow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A93D4EC-8957-4972-B31B-5CA73CBBA072}"/>
              </a:ext>
            </a:extLst>
          </p:cNvPr>
          <p:cNvSpPr txBox="1"/>
          <p:nvPr/>
        </p:nvSpPr>
        <p:spPr>
          <a:xfrm>
            <a:off x="1165379" y="4276568"/>
            <a:ext cx="1517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Input </a:t>
            </a:r>
            <a:r>
              <a:rPr lang="de-DE" dirty="0" err="1"/>
              <a:t>data</a:t>
            </a:r>
            <a:r>
              <a:rPr lang="de-DE" dirty="0"/>
              <a:t> in .</a:t>
            </a:r>
            <a:r>
              <a:rPr lang="de-DE" dirty="0" err="1"/>
              <a:t>csv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2A612EA-8A42-4470-99AA-021B3904FACD}"/>
              </a:ext>
            </a:extLst>
          </p:cNvPr>
          <p:cNvSpPr txBox="1"/>
          <p:nvPr/>
        </p:nvSpPr>
        <p:spPr>
          <a:xfrm>
            <a:off x="4989128" y="4276568"/>
            <a:ext cx="240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Select </a:t>
            </a:r>
            <a:r>
              <a:rPr lang="de-DE" dirty="0" err="1"/>
              <a:t>orders</a:t>
            </a:r>
            <a:r>
              <a:rPr lang="de-DE" dirty="0"/>
              <a:t> &amp; </a:t>
            </a:r>
            <a:r>
              <a:rPr lang="de-DE" dirty="0" err="1"/>
              <a:t>parameters</a:t>
            </a:r>
            <a:r>
              <a:rPr lang="de-DE" dirty="0"/>
              <a:t> and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calculations</a:t>
            </a: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7FD17B1-F1F8-4C00-AA53-85F0F87DDA8E}"/>
              </a:ext>
            </a:extLst>
          </p:cNvPr>
          <p:cNvSpPr txBox="1"/>
          <p:nvPr/>
        </p:nvSpPr>
        <p:spPr>
          <a:xfrm>
            <a:off x="8914388" y="4276568"/>
            <a:ext cx="240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Obtain</a:t>
            </a:r>
            <a:r>
              <a:rPr lang="de-DE" dirty="0"/>
              <a:t> </a:t>
            </a:r>
            <a:r>
              <a:rPr lang="de-DE" dirty="0" err="1"/>
              <a:t>packing</a:t>
            </a:r>
            <a:r>
              <a:rPr lang="de-DE" dirty="0"/>
              <a:t> </a:t>
            </a:r>
            <a:r>
              <a:rPr lang="de-DE" dirty="0" err="1"/>
              <a:t>instructions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visualizations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81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030457B-CC4B-43F3-B8F2-B3F7AEF33D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8399" y="982800"/>
            <a:ext cx="6197927" cy="4917600"/>
          </a:xfrm>
        </p:spPr>
        <p:txBody>
          <a:bodyPr anchor="ctr"/>
          <a:lstStyle/>
          <a:p>
            <a:r>
              <a:rPr lang="de-DE" sz="1800" dirty="0" err="1"/>
              <a:t>Install</a:t>
            </a:r>
            <a:r>
              <a:rPr lang="de-DE" sz="1800" dirty="0"/>
              <a:t> </a:t>
            </a:r>
            <a:r>
              <a:rPr lang="de-DE" sz="1800" dirty="0" err="1"/>
              <a:t>our</a:t>
            </a:r>
            <a:r>
              <a:rPr lang="de-DE" sz="1800" dirty="0"/>
              <a:t> Python </a:t>
            </a:r>
            <a:r>
              <a:rPr lang="de-DE" sz="1800" dirty="0" err="1"/>
              <a:t>package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</a:t>
            </a:r>
            <a:r>
              <a:rPr lang="de-DE" sz="1800" dirty="0" err="1"/>
              <a:t>wheel</a:t>
            </a:r>
            <a:endParaRPr lang="de-DE" sz="1800" dirty="0"/>
          </a:p>
          <a:p>
            <a:endParaRPr lang="de-DE" sz="1800" dirty="0"/>
          </a:p>
          <a:p>
            <a:r>
              <a:rPr lang="de-DE" sz="1800" dirty="0">
                <a:ea typeface="Microsoft JhengHei"/>
              </a:rPr>
              <a:t>All </a:t>
            </a:r>
            <a:r>
              <a:rPr lang="de-DE" sz="1800" dirty="0" err="1">
                <a:ea typeface="Microsoft JhengHei"/>
              </a:rPr>
              <a:t>presented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modules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can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be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used</a:t>
            </a:r>
            <a:r>
              <a:rPr lang="de-DE" sz="1800" dirty="0">
                <a:ea typeface="Microsoft JhengHei"/>
              </a:rPr>
              <a:t> via </a:t>
            </a:r>
            <a:r>
              <a:rPr lang="de-DE" sz="1800" dirty="0" err="1">
                <a:ea typeface="Microsoft JhengHei"/>
              </a:rPr>
              <a:t>command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line</a:t>
            </a:r>
            <a:endParaRPr lang="de-DE" sz="1800" dirty="0">
              <a:ea typeface="Microsoft JhengHei"/>
            </a:endParaRPr>
          </a:p>
          <a:p>
            <a:endParaRPr lang="de-DE" dirty="0">
              <a:ea typeface="Microsoft JhengHei"/>
            </a:endParaRPr>
          </a:p>
          <a:p>
            <a:r>
              <a:rPr lang="de-DE" sz="1800" dirty="0">
                <a:ea typeface="Microsoft JhengHei"/>
              </a:rPr>
              <a:t>Start </a:t>
            </a:r>
            <a:r>
              <a:rPr lang="de-DE" sz="1800" dirty="0" err="1">
                <a:ea typeface="Microsoft JhengHei"/>
              </a:rPr>
              <a:t>the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desired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solving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approach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by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executing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its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dedicated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run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script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 err="1">
                <a:ea typeface="Microsoft JhengHei"/>
              </a:rPr>
              <a:t>Detailed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documentation</a:t>
            </a:r>
            <a:r>
              <a:rPr lang="de-DE" sz="1800" dirty="0">
                <a:ea typeface="Microsoft JhengHei"/>
              </a:rPr>
              <a:t> of </a:t>
            </a:r>
            <a:r>
              <a:rPr lang="de-DE" sz="1800" dirty="0" err="1">
                <a:ea typeface="Microsoft JhengHei"/>
              </a:rPr>
              <a:t>customization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options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available</a:t>
            </a:r>
            <a:r>
              <a:rPr lang="de-DE" sz="1800" dirty="0">
                <a:ea typeface="Microsoft JhengHei"/>
              </a:rPr>
              <a:t> via -h/--</a:t>
            </a:r>
            <a:r>
              <a:rPr lang="de-DE" sz="1800" dirty="0" err="1">
                <a:ea typeface="Microsoft JhengHei"/>
              </a:rPr>
              <a:t>help</a:t>
            </a:r>
            <a:endParaRPr lang="de-DE" sz="1800" dirty="0">
              <a:ea typeface="Microsoft JhengHei"/>
            </a:endParaRPr>
          </a:p>
          <a:p>
            <a:endParaRPr lang="de-DE" sz="1800" dirty="0">
              <a:ea typeface="Microsoft JhengHei"/>
            </a:endParaRPr>
          </a:p>
          <a:p>
            <a:r>
              <a:rPr lang="de-DE" sz="1800" dirty="0" err="1">
                <a:ea typeface="Microsoft JhengHei"/>
              </a:rPr>
              <a:t>What's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needed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as</a:t>
            </a:r>
            <a:r>
              <a:rPr lang="de-DE" sz="1800" dirty="0">
                <a:ea typeface="Microsoft JhengHei"/>
              </a:rPr>
              <a:t> </a:t>
            </a:r>
            <a:r>
              <a:rPr lang="de-DE" sz="1800" dirty="0" err="1">
                <a:ea typeface="Microsoft JhengHei"/>
              </a:rPr>
              <a:t>input</a:t>
            </a:r>
            <a:r>
              <a:rPr lang="de-DE" sz="1800" dirty="0">
                <a:ea typeface="Microsoft JhengHei"/>
              </a:rPr>
              <a:t>: 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600" dirty="0">
                <a:ea typeface="Microsoft JhengHei"/>
              </a:rPr>
              <a:t>.</a:t>
            </a:r>
            <a:r>
              <a:rPr lang="de-DE" sz="1600" dirty="0" err="1">
                <a:ea typeface="Microsoft JhengHei"/>
              </a:rPr>
              <a:t>csv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file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containing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orders</a:t>
            </a:r>
            <a:endParaRPr lang="de-DE" sz="1600" dirty="0">
              <a:ea typeface="Microsoft JhengHei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de-DE" sz="1600" dirty="0">
                <a:ea typeface="Microsoft JhengHei"/>
              </a:rPr>
              <a:t>.</a:t>
            </a:r>
            <a:r>
              <a:rPr lang="de-DE" sz="1600" dirty="0" err="1">
                <a:ea typeface="Microsoft JhengHei"/>
              </a:rPr>
              <a:t>csv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file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containing</a:t>
            </a:r>
            <a:r>
              <a:rPr lang="de-DE" sz="1600" dirty="0">
                <a:ea typeface="Microsoft JhengHei"/>
              </a:rPr>
              <a:t> </a:t>
            </a:r>
            <a:r>
              <a:rPr lang="de-DE" sz="1600" dirty="0" err="1">
                <a:ea typeface="Microsoft JhengHei"/>
              </a:rPr>
              <a:t>the</a:t>
            </a:r>
            <a:r>
              <a:rPr lang="de-DE" sz="1600" dirty="0">
                <a:ea typeface="Microsoft JhengHei"/>
              </a:rPr>
              <a:t> box </a:t>
            </a:r>
            <a:r>
              <a:rPr lang="de-DE" sz="1600" dirty="0" err="1">
                <a:ea typeface="Microsoft JhengHei"/>
              </a:rPr>
              <a:t>dimensions</a:t>
            </a:r>
            <a:endParaRPr lang="de-DE" sz="1600" dirty="0">
              <a:ea typeface="Microsoft JhengHei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1B5ED0-AB8B-4276-8683-6BA75E574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Python Package: Quickstart </a:t>
            </a:r>
            <a:r>
              <a:rPr lang="de-DE" dirty="0" err="1"/>
              <a:t>guide</a:t>
            </a:r>
            <a:endParaRPr lang="de-DE" dirty="0"/>
          </a:p>
        </p:txBody>
      </p:sp>
      <p:pic>
        <p:nvPicPr>
          <p:cNvPr id="4" name="Grafik 3" descr="Cmd (Terminal)">
            <a:extLst>
              <a:ext uri="{FF2B5EF4-FFF2-40B4-BE49-F238E27FC236}">
                <a16:creationId xmlns:a16="http://schemas.microsoft.com/office/drawing/2014/main" id="{06BC4E61-A04B-4989-8B3A-53DFE968D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8957" y="920552"/>
            <a:ext cx="1952012" cy="1952012"/>
          </a:xfrm>
          <a:prstGeom prst="rect">
            <a:avLst/>
          </a:prstGeom>
        </p:spPr>
      </p:pic>
      <p:pic>
        <p:nvPicPr>
          <p:cNvPr id="3" name="Grafik 5" descr="Ein Bild, das Text enthält.&#10;&#10;Beschreibung automatisch generiert.">
            <a:extLst>
              <a:ext uri="{FF2B5EF4-FFF2-40B4-BE49-F238E27FC236}">
                <a16:creationId xmlns:a16="http://schemas.microsoft.com/office/drawing/2014/main" id="{EEDD460E-650C-400A-8E7E-74A7ED7C5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327" y="2993524"/>
            <a:ext cx="5317273" cy="288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592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CA70242-40DF-4960-99A6-E4D3351AF0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178684" y="982800"/>
            <a:ext cx="5691583" cy="4917600"/>
          </a:xfrm>
        </p:spPr>
        <p:txBody>
          <a:bodyPr anchor="ctr"/>
          <a:lstStyle/>
          <a:p>
            <a:pPr marL="0" indent="0">
              <a:buNone/>
            </a:pPr>
            <a:endParaRPr lang="de-DE" sz="1600" dirty="0"/>
          </a:p>
          <a:p>
            <a:pPr marL="342900" indent="-342900">
              <a:buFont typeface="+mj-lt"/>
              <a:buAutoNum type="arabicPeriod"/>
            </a:pPr>
            <a:r>
              <a:rPr lang="de-DE" sz="1800" dirty="0" err="1"/>
              <a:t>Textual</a:t>
            </a:r>
            <a:r>
              <a:rPr lang="de-DE" sz="1800" dirty="0"/>
              <a:t> </a:t>
            </a:r>
            <a:r>
              <a:rPr lang="de-DE" sz="1800" dirty="0" err="1"/>
              <a:t>instructions</a:t>
            </a:r>
            <a:endParaRPr lang="de-DE" sz="1800" dirty="0"/>
          </a:p>
          <a:p>
            <a:pPr marL="457200" lvl="1" indent="0">
              <a:buNone/>
            </a:pPr>
            <a:endParaRPr lang="de-DE" sz="1600" dirty="0"/>
          </a:p>
          <a:p>
            <a:pPr marL="342900" indent="-342900">
              <a:buFont typeface="+mj-lt"/>
              <a:buAutoNum type="arabicPeriod"/>
            </a:pPr>
            <a:r>
              <a:rPr lang="de-DE" sz="1800" dirty="0"/>
              <a:t>Top-down 2D </a:t>
            </a:r>
            <a:r>
              <a:rPr lang="de-DE" sz="1800" dirty="0" err="1"/>
              <a:t>view</a:t>
            </a:r>
            <a:endParaRPr lang="de-DE" sz="1800" dirty="0"/>
          </a:p>
          <a:p>
            <a:pPr marL="342900" indent="-342900">
              <a:buFont typeface="+mj-lt"/>
              <a:buAutoNum type="arabicPeriod"/>
            </a:pPr>
            <a:endParaRPr lang="de-DE" sz="1800" dirty="0"/>
          </a:p>
          <a:p>
            <a:pPr marL="342900" indent="-342900">
              <a:buFont typeface="+mj-lt"/>
              <a:buAutoNum type="arabicPeriod"/>
            </a:pPr>
            <a:r>
              <a:rPr lang="de-DE" sz="1800" dirty="0"/>
              <a:t>360° 3D </a:t>
            </a:r>
            <a:r>
              <a:rPr lang="de-DE" sz="1800" dirty="0" err="1"/>
              <a:t>animation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>
              <a:lnSpc>
                <a:spcPct val="100000"/>
              </a:lnSpc>
            </a:pPr>
            <a:r>
              <a:rPr lang="de-DE" sz="1800" dirty="0"/>
              <a:t>Directory </a:t>
            </a:r>
            <a:r>
              <a:rPr lang="de-DE" sz="1800" dirty="0" err="1"/>
              <a:t>structure</a:t>
            </a:r>
            <a:r>
              <a:rPr lang="de-DE" sz="1800" dirty="0"/>
              <a:t>:</a:t>
            </a:r>
          </a:p>
          <a:p>
            <a:pPr lvl="1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DE" sz="1600" dirty="0" err="1"/>
              <a:t>Automatic</a:t>
            </a:r>
            <a:r>
              <a:rPr lang="de-DE" sz="1600" dirty="0"/>
              <a:t> </a:t>
            </a:r>
            <a:r>
              <a:rPr lang="de-DE" sz="1600" dirty="0" err="1"/>
              <a:t>creation</a:t>
            </a:r>
            <a:r>
              <a:rPr lang="de-DE" sz="1600" dirty="0"/>
              <a:t> of a </a:t>
            </a:r>
            <a:r>
              <a:rPr lang="de-DE" sz="1600" dirty="0" err="1"/>
              <a:t>directory</a:t>
            </a:r>
            <a:r>
              <a:rPr lang="de-DE" sz="1600" dirty="0"/>
              <a:t> for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processed</a:t>
            </a:r>
            <a:r>
              <a:rPr lang="de-DE" sz="1600" dirty="0"/>
              <a:t> </a:t>
            </a:r>
            <a:r>
              <a:rPr lang="de-DE" sz="1600" dirty="0" err="1"/>
              <a:t>order</a:t>
            </a:r>
            <a:r>
              <a:rPr lang="de-DE" sz="1600" dirty="0"/>
              <a:t> to </a:t>
            </a:r>
            <a:r>
              <a:rPr lang="de-DE" sz="1600" dirty="0" err="1"/>
              <a:t>enable</a:t>
            </a:r>
            <a:r>
              <a:rPr lang="de-DE" sz="1600" dirty="0"/>
              <a:t> easy </a:t>
            </a:r>
            <a:r>
              <a:rPr lang="de-DE" sz="1600" dirty="0" err="1"/>
              <a:t>access</a:t>
            </a:r>
            <a:r>
              <a:rPr lang="de-DE" sz="1600" dirty="0"/>
              <a:t> to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generated</a:t>
            </a:r>
            <a:r>
              <a:rPr lang="de-DE" sz="1600" dirty="0"/>
              <a:t> </a:t>
            </a:r>
            <a:r>
              <a:rPr lang="de-DE" sz="1600" dirty="0" err="1"/>
              <a:t>instructions</a:t>
            </a:r>
            <a:endParaRPr lang="de-DE" sz="1600" dirty="0"/>
          </a:p>
          <a:p>
            <a:endParaRPr lang="de-DE" sz="18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48036C7-9BFC-4EC9-A270-DB9573517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Python Package: Output &amp; </a:t>
            </a:r>
            <a:r>
              <a:rPr lang="de-DE" dirty="0" err="1"/>
              <a:t>visualization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A3C7231-9A58-4282-9630-F48693ECF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962" y="3810750"/>
            <a:ext cx="2365066" cy="172687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CAE902D-A6DF-44D5-B16F-BAB2A752B3DA}"/>
              </a:ext>
            </a:extLst>
          </p:cNvPr>
          <p:cNvGrpSpPr/>
          <p:nvPr/>
        </p:nvGrpSpPr>
        <p:grpSpPr>
          <a:xfrm>
            <a:off x="479468" y="3610664"/>
            <a:ext cx="2630151" cy="2028988"/>
            <a:chOff x="7601689" y="1073346"/>
            <a:chExt cx="4099951" cy="3162842"/>
          </a:xfrm>
        </p:grpSpPr>
        <p:pic>
          <p:nvPicPr>
            <p:cNvPr id="10" name="Grafik 9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6B80002F-F272-4778-A7F1-F1E186F0B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1689" y="1073346"/>
              <a:ext cx="3042001" cy="23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Grafik 1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2AE740F7-729B-44F7-B623-519AC554C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665" y="1484767"/>
              <a:ext cx="3041999" cy="23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2E61A700-CE9C-4720-B458-79B83DCF7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9641" y="1896188"/>
              <a:ext cx="3041999" cy="23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7CB07466-5872-4AC8-A21E-70A2FDE58E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618" y="1218349"/>
            <a:ext cx="4105166" cy="21240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385788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CA70242-40DF-4960-99A6-E4D3351AF0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00556" y="982800"/>
            <a:ext cx="8468643" cy="4917600"/>
          </a:xfrm>
        </p:spPr>
        <p:txBody>
          <a:bodyPr anchor="ctr"/>
          <a:lstStyle/>
          <a:p>
            <a:pPr marL="0" indent="0">
              <a:buNone/>
            </a:pPr>
            <a:r>
              <a:rPr lang="de-DE" sz="1800" b="1" dirty="0" err="1"/>
              <a:t>Conclusions</a:t>
            </a:r>
            <a:r>
              <a:rPr lang="de-DE" sz="1800" b="1" dirty="0"/>
              <a:t>:</a:t>
            </a:r>
          </a:p>
          <a:p>
            <a:r>
              <a:rPr lang="de-DE" sz="1800" dirty="0"/>
              <a:t>The </a:t>
            </a:r>
            <a:r>
              <a:rPr lang="de-DE" sz="1800" dirty="0" err="1"/>
              <a:t>choice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model</a:t>
            </a:r>
            <a:r>
              <a:rPr lang="de-DE" sz="1800" dirty="0"/>
              <a:t> </a:t>
            </a:r>
            <a:r>
              <a:rPr lang="de-DE" sz="1800" dirty="0" err="1"/>
              <a:t>depends</a:t>
            </a:r>
            <a:r>
              <a:rPr lang="de-DE" sz="1800" dirty="0"/>
              <a:t> on </a:t>
            </a:r>
            <a:r>
              <a:rPr lang="de-DE" sz="1800" dirty="0" err="1"/>
              <a:t>your</a:t>
            </a:r>
            <a:r>
              <a:rPr lang="de-DE" sz="1800" dirty="0"/>
              <a:t> </a:t>
            </a:r>
            <a:r>
              <a:rPr lang="de-DE" sz="1800" dirty="0" err="1"/>
              <a:t>needs</a:t>
            </a:r>
            <a:endParaRPr lang="de-DE" sz="1800" dirty="0"/>
          </a:p>
          <a:p>
            <a:r>
              <a:rPr lang="de-DE" sz="1800" dirty="0" err="1"/>
              <a:t>Each</a:t>
            </a:r>
            <a:r>
              <a:rPr lang="de-DE" sz="1800" dirty="0"/>
              <a:t> </a:t>
            </a:r>
            <a:r>
              <a:rPr lang="de-DE" sz="1800" dirty="0" err="1"/>
              <a:t>model</a:t>
            </a:r>
            <a:r>
              <a:rPr lang="de-DE" sz="1800" dirty="0"/>
              <a:t> </a:t>
            </a:r>
            <a:r>
              <a:rPr lang="de-DE" sz="1800" dirty="0" err="1"/>
              <a:t>has</a:t>
            </a:r>
            <a:r>
              <a:rPr lang="de-DE" sz="1800" dirty="0"/>
              <a:t> </a:t>
            </a:r>
            <a:r>
              <a:rPr lang="de-DE" sz="1800" dirty="0" err="1"/>
              <a:t>advantages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disadvantages</a:t>
            </a:r>
            <a:endParaRPr lang="de-DE" sz="1800" dirty="0"/>
          </a:p>
          <a:p>
            <a:r>
              <a:rPr lang="de-DE" sz="1800" dirty="0" err="1"/>
              <a:t>Visualization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a powerful </a:t>
            </a:r>
            <a:r>
              <a:rPr lang="de-DE" sz="1800" dirty="0" err="1"/>
              <a:t>tool</a:t>
            </a:r>
            <a:r>
              <a:rPr lang="de-DE" sz="1800" dirty="0"/>
              <a:t>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simplifies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packing</a:t>
            </a:r>
            <a:r>
              <a:rPr lang="de-DE" sz="1800" dirty="0"/>
              <a:t> </a:t>
            </a:r>
            <a:r>
              <a:rPr lang="de-DE" sz="1800" dirty="0" err="1"/>
              <a:t>process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b="1" dirty="0" err="1"/>
              <a:t>Possible</a:t>
            </a:r>
            <a:r>
              <a:rPr lang="de-DE" sz="1800" b="1" dirty="0"/>
              <a:t> </a:t>
            </a:r>
            <a:r>
              <a:rPr lang="de-DE" sz="1800" b="1" dirty="0" err="1"/>
              <a:t>improvements</a:t>
            </a:r>
            <a:r>
              <a:rPr lang="de-DE" sz="1800" b="1" dirty="0"/>
              <a:t>:</a:t>
            </a:r>
          </a:p>
          <a:p>
            <a:r>
              <a:rPr lang="de-DE" sz="1800" dirty="0"/>
              <a:t>Further </a:t>
            </a:r>
            <a:r>
              <a:rPr lang="de-DE" sz="1800" dirty="0" err="1"/>
              <a:t>simplify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packing</a:t>
            </a:r>
            <a:r>
              <a:rPr lang="de-DE" sz="1800" dirty="0"/>
              <a:t> </a:t>
            </a:r>
            <a:r>
              <a:rPr lang="de-DE" sz="1800" dirty="0" err="1"/>
              <a:t>instructions</a:t>
            </a:r>
            <a:endParaRPr lang="de-DE" sz="1800" dirty="0"/>
          </a:p>
          <a:p>
            <a:r>
              <a:rPr lang="de-DE" sz="1800" dirty="0" err="1"/>
              <a:t>Provide</a:t>
            </a:r>
            <a:r>
              <a:rPr lang="de-DE" sz="1800" dirty="0"/>
              <a:t> </a:t>
            </a:r>
            <a:r>
              <a:rPr lang="de-DE" sz="1800" dirty="0" err="1"/>
              <a:t>more</a:t>
            </a:r>
            <a:r>
              <a:rPr lang="de-DE" sz="1800" dirty="0"/>
              <a:t> </a:t>
            </a:r>
            <a:r>
              <a:rPr lang="de-DE" sz="1800" dirty="0" err="1"/>
              <a:t>sophisticated</a:t>
            </a:r>
            <a:r>
              <a:rPr lang="de-DE" sz="1800" dirty="0"/>
              <a:t> </a:t>
            </a:r>
            <a:r>
              <a:rPr lang="de-DE" sz="1800" dirty="0" err="1"/>
              <a:t>visualization</a:t>
            </a:r>
            <a:r>
              <a:rPr lang="de-DE" sz="1800" dirty="0"/>
              <a:t> </a:t>
            </a:r>
            <a:r>
              <a:rPr lang="de-DE" sz="1800" dirty="0" err="1"/>
              <a:t>tools</a:t>
            </a:r>
            <a:endParaRPr lang="de-DE" sz="1800" dirty="0"/>
          </a:p>
          <a:p>
            <a:r>
              <a:rPr lang="de-DE" sz="1800" dirty="0"/>
              <a:t>Further </a:t>
            </a:r>
            <a:r>
              <a:rPr lang="de-DE" sz="1800" dirty="0" err="1"/>
              <a:t>refine</a:t>
            </a:r>
            <a:r>
              <a:rPr lang="de-DE" sz="1800" dirty="0"/>
              <a:t> </a:t>
            </a:r>
            <a:r>
              <a:rPr lang="de-DE" sz="1800" dirty="0" err="1"/>
              <a:t>our</a:t>
            </a:r>
            <a:r>
              <a:rPr lang="de-DE" sz="1800" dirty="0"/>
              <a:t> </a:t>
            </a:r>
            <a:r>
              <a:rPr lang="de-DE" sz="1800" dirty="0" err="1"/>
              <a:t>models</a:t>
            </a:r>
            <a:endParaRPr lang="de-DE" sz="1800" dirty="0"/>
          </a:p>
          <a:p>
            <a:r>
              <a:rPr lang="de-DE" sz="1800" dirty="0" err="1"/>
              <a:t>Explore</a:t>
            </a:r>
            <a:r>
              <a:rPr lang="de-DE" sz="1800" dirty="0"/>
              <a:t> additional </a:t>
            </a:r>
            <a:r>
              <a:rPr lang="de-DE" sz="1800" dirty="0" err="1"/>
              <a:t>objective</a:t>
            </a:r>
            <a:r>
              <a:rPr lang="de-DE" sz="1800" dirty="0"/>
              <a:t> </a:t>
            </a:r>
            <a:r>
              <a:rPr lang="de-DE" sz="1800" dirty="0" err="1"/>
              <a:t>functions</a:t>
            </a:r>
            <a:r>
              <a:rPr lang="de-DE" sz="1800" dirty="0"/>
              <a:t> </a:t>
            </a:r>
            <a:r>
              <a:rPr lang="de-DE" sz="1800" dirty="0" err="1"/>
              <a:t>based</a:t>
            </a:r>
            <a:r>
              <a:rPr lang="de-DE" sz="1800" dirty="0"/>
              <a:t> on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business</a:t>
            </a:r>
            <a:r>
              <a:rPr lang="de-DE" sz="1800" dirty="0"/>
              <a:t> </a:t>
            </a:r>
            <a:r>
              <a:rPr lang="de-DE" sz="1800" dirty="0" err="1"/>
              <a:t>customer</a:t>
            </a:r>
            <a:r>
              <a:rPr lang="de-DE" sz="1800" dirty="0"/>
              <a:t> pricing </a:t>
            </a:r>
            <a:r>
              <a:rPr lang="de-DE" sz="1800" dirty="0" err="1"/>
              <a:t>models</a:t>
            </a:r>
            <a:r>
              <a:rPr lang="de-DE" sz="1800" dirty="0"/>
              <a:t> of different </a:t>
            </a:r>
            <a:r>
              <a:rPr lang="de-DE" sz="1800" dirty="0" err="1"/>
              <a:t>dispatchers</a:t>
            </a:r>
            <a:endParaRPr lang="de-DE" sz="18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48036C7-9BFC-4EC9-A270-DB9573517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95AABB7-59C4-F947-A061-43E95150F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7287" y="2167365"/>
            <a:ext cx="2414016" cy="2414016"/>
          </a:xfrm>
          <a:prstGeom prst="rect">
            <a:avLst/>
          </a:prstGeom>
        </p:spPr>
      </p:pic>
      <p:sp>
        <p:nvSpPr>
          <p:cNvPr id="5" name="Rechteck 48">
            <a:extLst>
              <a:ext uri="{FF2B5EF4-FFF2-40B4-BE49-F238E27FC236}">
                <a16:creationId xmlns:a16="http://schemas.microsoft.com/office/drawing/2014/main" id="{D302F1A3-546E-124E-86B0-AA1E301377F4}"/>
              </a:ext>
            </a:extLst>
          </p:cNvPr>
          <p:cNvSpPr/>
          <p:nvPr/>
        </p:nvSpPr>
        <p:spPr>
          <a:xfrm>
            <a:off x="268034" y="5880914"/>
            <a:ext cx="6539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/>
              <a:t>https://</a:t>
            </a:r>
            <a:r>
              <a:rPr lang="de-DE" sz="600" dirty="0" err="1"/>
              <a:t>www.flaticon.com</a:t>
            </a:r>
            <a:r>
              <a:rPr lang="de-DE" sz="600" dirty="0"/>
              <a:t>/</a:t>
            </a:r>
            <a:r>
              <a:rPr lang="de-DE" sz="600" dirty="0" err="1"/>
              <a:t>authors</a:t>
            </a:r>
            <a:r>
              <a:rPr lang="de-DE" sz="600" dirty="0"/>
              <a:t>/</a:t>
            </a:r>
            <a:r>
              <a:rPr lang="de-DE" sz="600" dirty="0" err="1"/>
              <a:t>surang</a:t>
            </a:r>
            <a:endParaRPr lang="de-DE" sz="600" dirty="0"/>
          </a:p>
          <a:p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26274074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Introducing</a:t>
            </a:r>
            <a:r>
              <a:rPr lang="de-DE" sz="2000" dirty="0"/>
              <a:t> to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Exact</a:t>
            </a:r>
            <a:r>
              <a:rPr lang="de-DE" sz="1200" dirty="0"/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Genetic </a:t>
            </a:r>
            <a:r>
              <a:rPr lang="de-DE" sz="1200" dirty="0" err="1"/>
              <a:t>Algorithm</a:t>
            </a:r>
            <a:r>
              <a:rPr lang="de-DE" sz="1200" dirty="0"/>
              <a:t> &amp; Best Match </a:t>
            </a:r>
            <a:r>
              <a:rPr lang="de-DE" sz="1200" dirty="0" err="1"/>
              <a:t>Heuristic</a:t>
            </a:r>
            <a:endParaRPr lang="de-DE" sz="1200" dirty="0"/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Extreme Points</a:t>
            </a:r>
          </a:p>
          <a:p>
            <a:pPr marL="914400" lvl="1" indent="-457200">
              <a:buFont typeface="+mj-lt"/>
              <a:buAutoNum type="alphaLcParenR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Boxes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Pallets</a:t>
            </a:r>
            <a:endParaRPr lang="de-DE" sz="2000" dirty="0"/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Peak </a:t>
            </a:r>
            <a:r>
              <a:rPr lang="de-DE" sz="1200" dirty="0" err="1"/>
              <a:t>Filling</a:t>
            </a:r>
            <a:r>
              <a:rPr lang="de-DE" sz="1200" dirty="0"/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Comparing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Working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rgbClr val="0090A7"/>
                </a:solidFill>
              </a:rPr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5343061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93C9163-1271-4282-A9DD-9002B78E83F3}"/>
              </a:ext>
            </a:extLst>
          </p:cNvPr>
          <p:cNvSpPr/>
          <p:nvPr/>
        </p:nvSpPr>
        <p:spPr>
          <a:xfrm>
            <a:off x="8723904" y="4523446"/>
            <a:ext cx="2428875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600" dirty="0">
                <a:ea typeface="+mn-lt"/>
                <a:cs typeface="+mn-lt"/>
              </a:rPr>
              <a:t>https://www.flaticon.com/authors/pixel-perfect</a:t>
            </a:r>
            <a:endParaRPr lang="de-DE" sz="600" dirty="0">
              <a:ea typeface="Microsoft JhengHei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0D12EC39-0E4E-481A-8E61-AC5EDA06A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748213" y="2095714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F23BDC-4797-450D-9F2D-C24D2FD0AD5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de-DE" sz="7200" i="1" dirty="0">
                <a:solidFill>
                  <a:srgbClr val="0090A7"/>
                </a:solidFill>
              </a:rPr>
              <a:t>Live Demo</a:t>
            </a:r>
          </a:p>
        </p:txBody>
      </p:sp>
    </p:spTree>
    <p:extLst>
      <p:ext uri="{BB962C8B-B14F-4D97-AF65-F5344CB8AC3E}">
        <p14:creationId xmlns:p14="http://schemas.microsoft.com/office/powerpoint/2010/main" val="10212229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FD0E825-D921-48EA-8D99-49C926509D2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de-DE" sz="2800" b="1" dirty="0" err="1"/>
              <a:t>Thank</a:t>
            </a:r>
            <a:r>
              <a:rPr lang="de-DE" sz="2800" b="1" dirty="0"/>
              <a:t> </a:t>
            </a:r>
            <a:r>
              <a:rPr lang="de-DE" sz="2800" b="1" dirty="0" err="1"/>
              <a:t>you</a:t>
            </a:r>
            <a:r>
              <a:rPr lang="de-DE" sz="2800" b="1" dirty="0"/>
              <a:t> for </a:t>
            </a:r>
            <a:r>
              <a:rPr lang="de-DE" sz="2800" b="1" dirty="0" err="1"/>
              <a:t>your</a:t>
            </a:r>
            <a:r>
              <a:rPr lang="de-DE" sz="2800" b="1" dirty="0"/>
              <a:t> </a:t>
            </a:r>
            <a:r>
              <a:rPr lang="de-DE" sz="2800" b="1" dirty="0" err="1"/>
              <a:t>attention</a:t>
            </a:r>
            <a:r>
              <a:rPr lang="de-DE" sz="2800" b="1" dirty="0"/>
              <a:t>!</a:t>
            </a:r>
          </a:p>
          <a:p>
            <a:pPr marL="0" indent="0" algn="ctr">
              <a:buNone/>
            </a:pPr>
            <a:r>
              <a:rPr lang="de-DE" dirty="0"/>
              <a:t>Any </a:t>
            </a:r>
            <a:r>
              <a:rPr lang="de-DE" dirty="0" err="1"/>
              <a:t>questions</a:t>
            </a:r>
            <a:r>
              <a:rPr lang="de-DE" dirty="0"/>
              <a:t>?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to </a:t>
            </a:r>
            <a:r>
              <a:rPr lang="de-DE" dirty="0" err="1"/>
              <a:t>ask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772552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E3CFD97-CB4F-4686-843C-107AE4CF8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41" y="3055186"/>
            <a:ext cx="11609917" cy="440266"/>
          </a:xfrm>
        </p:spPr>
        <p:txBody>
          <a:bodyPr/>
          <a:lstStyle/>
          <a:p>
            <a:pPr algn="ctr"/>
            <a:r>
              <a:rPr lang="de-DE" sz="44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25586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6D6FB08-69C4-4FD7-939F-5FC03FBA6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err="1"/>
              <a:t>Introducing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: Problem </a:t>
            </a:r>
            <a:r>
              <a:rPr lang="de-DE" dirty="0" err="1"/>
              <a:t>statement</a:t>
            </a:r>
            <a:endParaRPr lang="de-DE" dirty="0">
              <a:ea typeface="Microsoft JhengHei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11A662F-E912-498D-90B9-9727F432E188}"/>
              </a:ext>
            </a:extLst>
          </p:cNvPr>
          <p:cNvSpPr/>
          <p:nvPr/>
        </p:nvSpPr>
        <p:spPr>
          <a:xfrm>
            <a:off x="266172" y="5874809"/>
            <a:ext cx="11384351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de-DE" sz="600">
              <a:ea typeface="Microsoft JhengHei"/>
            </a:endParaRPr>
          </a:p>
        </p:txBody>
      </p:sp>
      <p:pic>
        <p:nvPicPr>
          <p:cNvPr id="13" name="Graphic 13" descr="Group">
            <a:extLst>
              <a:ext uri="{FF2B5EF4-FFF2-40B4-BE49-F238E27FC236}">
                <a16:creationId xmlns:a16="http://schemas.microsoft.com/office/drawing/2014/main" id="{05EBA560-48CC-4BDD-ACFE-F137B5F9E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83757" y="4136998"/>
            <a:ext cx="1224000" cy="1224000"/>
          </a:xfrm>
          <a:prstGeom prst="rect">
            <a:avLst/>
          </a:prstGeom>
        </p:spPr>
      </p:pic>
      <p:pic>
        <p:nvPicPr>
          <p:cNvPr id="14" name="Graphic 14" descr="Head with gears">
            <a:extLst>
              <a:ext uri="{FF2B5EF4-FFF2-40B4-BE49-F238E27FC236}">
                <a16:creationId xmlns:a16="http://schemas.microsoft.com/office/drawing/2014/main" id="{CB68FD09-39F0-476F-8F62-42BB11363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26578" y="2071367"/>
            <a:ext cx="1224000" cy="1224000"/>
          </a:xfrm>
          <a:prstGeom prst="rect">
            <a:avLst/>
          </a:prstGeom>
        </p:spPr>
      </p:pic>
      <p:pic>
        <p:nvPicPr>
          <p:cNvPr id="15" name="Graphic 15" descr="Box">
            <a:extLst>
              <a:ext uri="{FF2B5EF4-FFF2-40B4-BE49-F238E27FC236}">
                <a16:creationId xmlns:a16="http://schemas.microsoft.com/office/drawing/2014/main" id="{7C7F5ACE-FD56-4D89-B005-447288EC27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67157" y="2061260"/>
            <a:ext cx="1224000" cy="1224000"/>
          </a:xfrm>
          <a:prstGeom prst="rect">
            <a:avLst/>
          </a:prstGeom>
        </p:spPr>
      </p:pic>
      <p:pic>
        <p:nvPicPr>
          <p:cNvPr id="16" name="Graphic 16" descr="Speedometer Low">
            <a:extLst>
              <a:ext uri="{FF2B5EF4-FFF2-40B4-BE49-F238E27FC236}">
                <a16:creationId xmlns:a16="http://schemas.microsoft.com/office/drawing/2014/main" id="{1E6F5F7D-12D2-439E-9704-4A1FB66275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1667157" y="4089770"/>
            <a:ext cx="1224000" cy="1224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F3615A-0F07-451F-8080-9DBA39BB9482}"/>
              </a:ext>
            </a:extLst>
          </p:cNvPr>
          <p:cNvSpPr txBox="1"/>
          <p:nvPr/>
        </p:nvSpPr>
        <p:spPr>
          <a:xfrm>
            <a:off x="3079703" y="2492854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Packaging efficiency</a:t>
            </a:r>
            <a:endParaRPr lang="en-US" sz="1600" b="1" dirty="0">
              <a:ea typeface="Microsoft JhengHe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58F444-0C45-4444-9D3F-E176CBA95EFB}"/>
              </a:ext>
            </a:extLst>
          </p:cNvPr>
          <p:cNvSpPr txBox="1"/>
          <p:nvPr/>
        </p:nvSpPr>
        <p:spPr>
          <a:xfrm>
            <a:off x="7850578" y="4552965"/>
            <a:ext cx="345264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Customization to the end user</a:t>
            </a:r>
            <a:endParaRPr lang="en-US" sz="1600" b="1" dirty="0">
              <a:ea typeface="Microsoft JhengHe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F6CA86-4817-4B77-BDE9-D821E555B26C}"/>
              </a:ext>
            </a:extLst>
          </p:cNvPr>
          <p:cNvSpPr txBox="1"/>
          <p:nvPr/>
        </p:nvSpPr>
        <p:spPr>
          <a:xfrm>
            <a:off x="7935003" y="2500452"/>
            <a:ext cx="286582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Complexity of execution</a:t>
            </a:r>
            <a:endParaRPr lang="en-US" sz="1600" b="1" dirty="0">
              <a:ea typeface="Microsoft JhengHe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954898-1F8F-44F4-A9C0-3E7530CA7761}"/>
              </a:ext>
            </a:extLst>
          </p:cNvPr>
          <p:cNvSpPr txBox="1"/>
          <p:nvPr/>
        </p:nvSpPr>
        <p:spPr>
          <a:xfrm>
            <a:off x="3079703" y="4532493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/>
              <a:t>Computational effort</a:t>
            </a:r>
            <a:endParaRPr lang="en-US" sz="1600" b="1" dirty="0">
              <a:ea typeface="Microsoft JhengHei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4C1C83D-81E1-4957-873E-7DAF5AE798C0}"/>
              </a:ext>
            </a:extLst>
          </p:cNvPr>
          <p:cNvSpPr/>
          <p:nvPr/>
        </p:nvSpPr>
        <p:spPr>
          <a:xfrm>
            <a:off x="1065929" y="1102936"/>
            <a:ext cx="10067826" cy="642073"/>
          </a:xfrm>
          <a:prstGeom prst="rect">
            <a:avLst/>
          </a:prstGeom>
          <a:solidFill>
            <a:srgbClr val="009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+mn-lt"/>
                <a:cs typeface="+mn-lt"/>
              </a:rPr>
              <a:t>Formulate a model that optimizes 3D packaging, addressing the following challenges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CEF2214-71D5-42A3-99BA-89C683650089}"/>
              </a:ext>
            </a:extLst>
          </p:cNvPr>
          <p:cNvSpPr/>
          <p:nvPr/>
        </p:nvSpPr>
        <p:spPr>
          <a:xfrm>
            <a:off x="1081480" y="1745009"/>
            <a:ext cx="10033200" cy="3942347"/>
          </a:xfrm>
          <a:prstGeom prst="rect">
            <a:avLst/>
          </a:prstGeom>
          <a:noFill/>
          <a:ln w="28575"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59296E9-29CE-4EA8-ACA2-AFEFCD4CA9AA}"/>
              </a:ext>
            </a:extLst>
          </p:cNvPr>
          <p:cNvCxnSpPr>
            <a:stCxn id="5" idx="1"/>
            <a:endCxn id="5" idx="3"/>
          </p:cNvCxnSpPr>
          <p:nvPr/>
        </p:nvCxnSpPr>
        <p:spPr>
          <a:xfrm>
            <a:off x="1081480" y="3716183"/>
            <a:ext cx="10033200" cy="0"/>
          </a:xfrm>
          <a:prstGeom prst="line">
            <a:avLst/>
          </a:prstGeom>
          <a:ln w="1905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9C12FEDE-1E2A-412B-A41F-9C74EAD75451}"/>
              </a:ext>
            </a:extLst>
          </p:cNvPr>
          <p:cNvCxnSpPr>
            <a:stCxn id="5" idx="0"/>
            <a:endCxn id="5" idx="2"/>
          </p:cNvCxnSpPr>
          <p:nvPr/>
        </p:nvCxnSpPr>
        <p:spPr>
          <a:xfrm>
            <a:off x="6098080" y="1745009"/>
            <a:ext cx="0" cy="3942347"/>
          </a:xfrm>
          <a:prstGeom prst="line">
            <a:avLst/>
          </a:prstGeom>
          <a:ln w="1905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1490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239717-EA23-41F7-982C-E03B053AC8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de-DE" sz="1800" dirty="0" err="1"/>
              <a:t>two</a:t>
            </a:r>
            <a:r>
              <a:rPr lang="de-DE" sz="1800" dirty="0"/>
              <a:t> </a:t>
            </a:r>
            <a:r>
              <a:rPr lang="de-DE" sz="1800" dirty="0" err="1"/>
              <a:t>parents</a:t>
            </a:r>
            <a:r>
              <a:rPr lang="de-DE" sz="1800" dirty="0"/>
              <a:t> </a:t>
            </a:r>
            <a:r>
              <a:rPr lang="de-DE" sz="1800" dirty="0" err="1"/>
              <a:t>generate</a:t>
            </a:r>
            <a:r>
              <a:rPr lang="de-DE" sz="1800" dirty="0"/>
              <a:t> </a:t>
            </a:r>
            <a:r>
              <a:rPr lang="de-DE" sz="1800" dirty="0" err="1"/>
              <a:t>two</a:t>
            </a:r>
            <a:r>
              <a:rPr lang="de-DE" sz="1800" dirty="0"/>
              <a:t> </a:t>
            </a:r>
            <a:r>
              <a:rPr lang="de-DE" sz="1800" dirty="0" err="1"/>
              <a:t>offsprings</a:t>
            </a:r>
            <a:r>
              <a:rPr lang="de-DE" sz="1800" dirty="0"/>
              <a:t>/</a:t>
            </a:r>
            <a:r>
              <a:rPr lang="de-DE" sz="1800" dirty="0" err="1"/>
              <a:t>children</a:t>
            </a:r>
            <a:endParaRPr lang="de-DE" sz="1800" dirty="0"/>
          </a:p>
          <a:p>
            <a:endParaRPr lang="de-DE" sz="1800" dirty="0"/>
          </a:p>
          <a:p>
            <a:r>
              <a:rPr lang="de-DE" sz="1800" dirty="0" err="1"/>
              <a:t>two</a:t>
            </a:r>
            <a:r>
              <a:rPr lang="de-DE" sz="1800" dirty="0"/>
              <a:t> </a:t>
            </a:r>
            <a:r>
              <a:rPr lang="de-DE" sz="1800" dirty="0" err="1"/>
              <a:t>cutting</a:t>
            </a:r>
            <a:r>
              <a:rPr lang="de-DE" sz="1800" dirty="0"/>
              <a:t> </a:t>
            </a:r>
            <a:r>
              <a:rPr lang="de-DE" sz="1800" dirty="0" err="1"/>
              <a:t>points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selected</a:t>
            </a:r>
            <a:r>
              <a:rPr lang="de-DE" sz="1800" dirty="0"/>
              <a:t>, </a:t>
            </a:r>
            <a:r>
              <a:rPr lang="de-DE" sz="1800" dirty="0" err="1"/>
              <a:t>named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 err="1"/>
              <a:t>i,j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i &lt; j</a:t>
            </a:r>
          </a:p>
          <a:p>
            <a:endParaRPr lang="de-DE" sz="1800" dirty="0"/>
          </a:p>
          <a:p>
            <a:r>
              <a:rPr lang="de-DE" sz="1800" dirty="0"/>
              <a:t>Generating C1</a:t>
            </a:r>
          </a:p>
          <a:p>
            <a:pPr lvl="1"/>
            <a:r>
              <a:rPr lang="de-DE" sz="1600" dirty="0"/>
              <a:t>Copy </a:t>
            </a:r>
            <a:r>
              <a:rPr lang="de-DE" sz="1600" dirty="0" err="1"/>
              <a:t>elements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i and j </a:t>
            </a:r>
            <a:r>
              <a:rPr lang="de-DE" sz="1600" dirty="0" err="1"/>
              <a:t>from</a:t>
            </a:r>
            <a:r>
              <a:rPr lang="de-DE" sz="1600" dirty="0"/>
              <a:t> P1</a:t>
            </a:r>
          </a:p>
          <a:p>
            <a:pPr lvl="1"/>
            <a:r>
              <a:rPr lang="de-DE" sz="1600" dirty="0" err="1"/>
              <a:t>Missing</a:t>
            </a:r>
            <a:r>
              <a:rPr lang="de-DE" sz="1600" dirty="0"/>
              <a:t> </a:t>
            </a:r>
            <a:r>
              <a:rPr lang="de-DE" sz="1600" dirty="0" err="1"/>
              <a:t>elements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/>
              <a:t>sweeping</a:t>
            </a:r>
            <a:r>
              <a:rPr lang="de-DE" sz="1600" dirty="0"/>
              <a:t> P2 </a:t>
            </a:r>
            <a:r>
              <a:rPr lang="de-DE" sz="1600" dirty="0" err="1"/>
              <a:t>circularly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br>
              <a:rPr lang="de-DE" sz="1600" dirty="0"/>
            </a:br>
            <a:r>
              <a:rPr lang="de-DE" sz="1600" dirty="0"/>
              <a:t>j + 1</a:t>
            </a:r>
          </a:p>
          <a:p>
            <a:pPr lvl="1"/>
            <a:endParaRPr lang="de-DE" sz="1600" dirty="0"/>
          </a:p>
          <a:p>
            <a:r>
              <a:rPr lang="de-DE" sz="1800" dirty="0"/>
              <a:t>Generating C2</a:t>
            </a:r>
          </a:p>
          <a:p>
            <a:pPr lvl="1"/>
            <a:r>
              <a:rPr lang="de-DE" sz="1600" dirty="0" err="1"/>
              <a:t>Analogous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C1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exchange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P1 and P2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C47864-389A-4E94-82DA-FE95031E4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Genetic Approach: Crossover/Mutation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C94C22D-576B-4A56-8B44-28255C9815F1}"/>
              </a:ext>
            </a:extLst>
          </p:cNvPr>
          <p:cNvGrpSpPr/>
          <p:nvPr/>
        </p:nvGrpSpPr>
        <p:grpSpPr>
          <a:xfrm>
            <a:off x="6608902" y="1841772"/>
            <a:ext cx="4835379" cy="3174456"/>
            <a:chOff x="6693426" y="1841772"/>
            <a:chExt cx="4835379" cy="3174456"/>
          </a:xfrm>
        </p:grpSpPr>
        <p:grpSp>
          <p:nvGrpSpPr>
            <p:cNvPr id="132" name="Gruppieren 131">
              <a:extLst>
                <a:ext uri="{FF2B5EF4-FFF2-40B4-BE49-F238E27FC236}">
                  <a16:creationId xmlns:a16="http://schemas.microsoft.com/office/drawing/2014/main" id="{582234B6-2CF7-48F6-A59A-037AF5543B2A}"/>
                </a:ext>
              </a:extLst>
            </p:cNvPr>
            <p:cNvGrpSpPr/>
            <p:nvPr/>
          </p:nvGrpSpPr>
          <p:grpSpPr>
            <a:xfrm>
              <a:off x="6693426" y="2298598"/>
              <a:ext cx="4835379" cy="369580"/>
              <a:chOff x="6693426" y="2074605"/>
              <a:chExt cx="4835379" cy="369580"/>
            </a:xfrm>
          </p:grpSpPr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4C1CF62D-7AEA-49E3-BC1D-1E5E659EA9BC}"/>
                  </a:ext>
                </a:extLst>
              </p:cNvPr>
              <p:cNvSpPr txBox="1"/>
              <p:nvPr/>
            </p:nvSpPr>
            <p:spPr>
              <a:xfrm>
                <a:off x="6693426" y="2074853"/>
                <a:ext cx="471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P1</a:t>
                </a:r>
              </a:p>
            </p:txBody>
          </p:sp>
          <p:grpSp>
            <p:nvGrpSpPr>
              <p:cNvPr id="44" name="Gruppieren 43">
                <a:extLst>
                  <a:ext uri="{FF2B5EF4-FFF2-40B4-BE49-F238E27FC236}">
                    <a16:creationId xmlns:a16="http://schemas.microsoft.com/office/drawing/2014/main" id="{84504D6D-06A5-4973-A583-4A09BB43815F}"/>
                  </a:ext>
                </a:extLst>
              </p:cNvPr>
              <p:cNvGrpSpPr/>
              <p:nvPr/>
            </p:nvGrpSpPr>
            <p:grpSpPr>
              <a:xfrm>
                <a:off x="7169739" y="2074605"/>
                <a:ext cx="2020396" cy="363175"/>
                <a:chOff x="6909270" y="1534855"/>
                <a:chExt cx="2018459" cy="363175"/>
              </a:xfrm>
            </p:grpSpPr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05132DFA-39A6-42F0-860F-0C9A43680254}"/>
                    </a:ext>
                  </a:extLst>
                </p:cNvPr>
                <p:cNvGrpSpPr/>
                <p:nvPr/>
              </p:nvGrpSpPr>
              <p:grpSpPr>
                <a:xfrm>
                  <a:off x="6909475" y="1536951"/>
                  <a:ext cx="2013616" cy="360000"/>
                  <a:chOff x="6813675" y="1989935"/>
                  <a:chExt cx="2013616" cy="369332"/>
                </a:xfrm>
              </p:grpSpPr>
              <p:sp>
                <p:nvSpPr>
                  <p:cNvPr id="12" name="Rechteck 11">
                    <a:extLst>
                      <a:ext uri="{FF2B5EF4-FFF2-40B4-BE49-F238E27FC236}">
                        <a16:creationId xmlns:a16="http://schemas.microsoft.com/office/drawing/2014/main" id="{19B9A21F-279A-405D-9C01-07B049B58FE2}"/>
                      </a:ext>
                    </a:extLst>
                  </p:cNvPr>
                  <p:cNvSpPr/>
                  <p:nvPr/>
                </p:nvSpPr>
                <p:spPr>
                  <a:xfrm>
                    <a:off x="6813675" y="1989935"/>
                    <a:ext cx="2013616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cxnSp>
                <p:nvCxnSpPr>
                  <p:cNvPr id="16" name="Gerader Verbinder 15">
                    <a:extLst>
                      <a:ext uri="{FF2B5EF4-FFF2-40B4-BE49-F238E27FC236}">
                        <a16:creationId xmlns:a16="http://schemas.microsoft.com/office/drawing/2014/main" id="{96E6AACE-DE79-49F3-A1BB-8EC4CDFB91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Gerader Verbinder 19">
                    <a:extLst>
                      <a:ext uri="{FF2B5EF4-FFF2-40B4-BE49-F238E27FC236}">
                        <a16:creationId xmlns:a16="http://schemas.microsoft.com/office/drawing/2014/main" id="{19BCC2CB-0A6E-4B65-AD59-EE06E6ACB0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Gerader Verbinder 20">
                    <a:extLst>
                      <a:ext uri="{FF2B5EF4-FFF2-40B4-BE49-F238E27FC236}">
                        <a16:creationId xmlns:a16="http://schemas.microsoft.com/office/drawing/2014/main" id="{D67EC162-82C0-4365-90D5-520108C52D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r Verbinder 21">
                    <a:extLst>
                      <a:ext uri="{FF2B5EF4-FFF2-40B4-BE49-F238E27FC236}">
                        <a16:creationId xmlns:a16="http://schemas.microsoft.com/office/drawing/2014/main" id="{C76CEA18-CE9E-4D18-AAAB-2781121AD1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Gerader Verbinder 22">
                    <a:extLst>
                      <a:ext uri="{FF2B5EF4-FFF2-40B4-BE49-F238E27FC236}">
                        <a16:creationId xmlns:a16="http://schemas.microsoft.com/office/drawing/2014/main" id="{6ECFCF19-06DA-4D4E-AE69-0FCD451846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Gerader Verbinder 23">
                    <a:extLst>
                      <a:ext uri="{FF2B5EF4-FFF2-40B4-BE49-F238E27FC236}">
                        <a16:creationId xmlns:a16="http://schemas.microsoft.com/office/drawing/2014/main" id="{6A3BD041-345D-4ECD-9F8C-B2AD6FBADA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5" name="Rechteck 34">
                  <a:extLst>
                    <a:ext uri="{FF2B5EF4-FFF2-40B4-BE49-F238E27FC236}">
                      <a16:creationId xmlns:a16="http://schemas.microsoft.com/office/drawing/2014/main" id="{4AA671FF-A07A-4419-BE86-D1225E72386D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1</a:t>
                  </a:r>
                </a:p>
              </p:txBody>
            </p:sp>
            <p:sp>
              <p:nvSpPr>
                <p:cNvPr id="38" name="Rechteck 37">
                  <a:extLst>
                    <a:ext uri="{FF2B5EF4-FFF2-40B4-BE49-F238E27FC236}">
                      <a16:creationId xmlns:a16="http://schemas.microsoft.com/office/drawing/2014/main" id="{2B2C484F-2810-4D1F-8017-5BC08604C8A0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2</a:t>
                  </a:r>
                </a:p>
              </p:txBody>
            </p:sp>
            <p:sp>
              <p:nvSpPr>
                <p:cNvPr id="39" name="Rechteck 38">
                  <a:extLst>
                    <a:ext uri="{FF2B5EF4-FFF2-40B4-BE49-F238E27FC236}">
                      <a16:creationId xmlns:a16="http://schemas.microsoft.com/office/drawing/2014/main" id="{4AC8B0C8-0CC6-4347-8C30-D98651013376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3</a:t>
                  </a:r>
                </a:p>
              </p:txBody>
            </p:sp>
            <p:sp>
              <p:nvSpPr>
                <p:cNvPr id="40" name="Rechteck 39">
                  <a:extLst>
                    <a:ext uri="{FF2B5EF4-FFF2-40B4-BE49-F238E27FC236}">
                      <a16:creationId xmlns:a16="http://schemas.microsoft.com/office/drawing/2014/main" id="{E3E9C93D-7705-431F-9C51-DFA750BD59D3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4</a:t>
                  </a:r>
                </a:p>
              </p:txBody>
            </p:sp>
            <p:sp>
              <p:nvSpPr>
                <p:cNvPr id="41" name="Rechteck 40">
                  <a:extLst>
                    <a:ext uri="{FF2B5EF4-FFF2-40B4-BE49-F238E27FC236}">
                      <a16:creationId xmlns:a16="http://schemas.microsoft.com/office/drawing/2014/main" id="{6DEC4F14-33A5-4CA4-B809-97B91C76A2A5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5</a:t>
                  </a:r>
                </a:p>
              </p:txBody>
            </p:sp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863B5D7-CC01-4D97-AC64-EE291F80199F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6</a:t>
                  </a:r>
                </a:p>
              </p:txBody>
            </p:sp>
            <p:sp>
              <p:nvSpPr>
                <p:cNvPr id="43" name="Rechteck 42">
                  <a:extLst>
                    <a:ext uri="{FF2B5EF4-FFF2-40B4-BE49-F238E27FC236}">
                      <a16:creationId xmlns:a16="http://schemas.microsoft.com/office/drawing/2014/main" id="{B52F70FE-603B-4414-9C35-825EFA6F318C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7</a:t>
                  </a:r>
                </a:p>
              </p:txBody>
            </p:sp>
          </p:grpSp>
          <p:grpSp>
            <p:nvGrpSpPr>
              <p:cNvPr id="45" name="Gruppieren 44">
                <a:extLst>
                  <a:ext uri="{FF2B5EF4-FFF2-40B4-BE49-F238E27FC236}">
                    <a16:creationId xmlns:a16="http://schemas.microsoft.com/office/drawing/2014/main" id="{7028503F-DEFE-4E5F-8E79-B5EB2086C759}"/>
                  </a:ext>
                </a:extLst>
              </p:cNvPr>
              <p:cNvGrpSpPr/>
              <p:nvPr/>
            </p:nvGrpSpPr>
            <p:grpSpPr>
              <a:xfrm>
                <a:off x="9508409" y="2074605"/>
                <a:ext cx="2020396" cy="363175"/>
                <a:chOff x="6909270" y="1534855"/>
                <a:chExt cx="2018459" cy="363175"/>
              </a:xfrm>
            </p:grpSpPr>
            <p:grpSp>
              <p:nvGrpSpPr>
                <p:cNvPr id="46" name="Gruppieren 45">
                  <a:extLst>
                    <a:ext uri="{FF2B5EF4-FFF2-40B4-BE49-F238E27FC236}">
                      <a16:creationId xmlns:a16="http://schemas.microsoft.com/office/drawing/2014/main" id="{98A28A40-1EBC-4EA1-941B-6F9E478344AB}"/>
                    </a:ext>
                  </a:extLst>
                </p:cNvPr>
                <p:cNvGrpSpPr/>
                <p:nvPr/>
              </p:nvGrpSpPr>
              <p:grpSpPr>
                <a:xfrm>
                  <a:off x="6909477" y="1536951"/>
                  <a:ext cx="2013617" cy="360000"/>
                  <a:chOff x="6813677" y="1989935"/>
                  <a:chExt cx="2013617" cy="369332"/>
                </a:xfrm>
              </p:grpSpPr>
              <p:sp>
                <p:nvSpPr>
                  <p:cNvPr id="54" name="Rechteck 53">
                    <a:extLst>
                      <a:ext uri="{FF2B5EF4-FFF2-40B4-BE49-F238E27FC236}">
                        <a16:creationId xmlns:a16="http://schemas.microsoft.com/office/drawing/2014/main" id="{D96A8D62-2F1E-4662-A43A-91C3789F8E45}"/>
                      </a:ext>
                    </a:extLst>
                  </p:cNvPr>
                  <p:cNvSpPr/>
                  <p:nvPr/>
                </p:nvSpPr>
                <p:spPr>
                  <a:xfrm>
                    <a:off x="6813677" y="1989935"/>
                    <a:ext cx="2013617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55" name="Gerader Verbinder 54">
                    <a:extLst>
                      <a:ext uri="{FF2B5EF4-FFF2-40B4-BE49-F238E27FC236}">
                        <a16:creationId xmlns:a16="http://schemas.microsoft.com/office/drawing/2014/main" id="{23B059A9-7D7F-474D-94B5-51CF182397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Gerader Verbinder 55">
                    <a:extLst>
                      <a:ext uri="{FF2B5EF4-FFF2-40B4-BE49-F238E27FC236}">
                        <a16:creationId xmlns:a16="http://schemas.microsoft.com/office/drawing/2014/main" id="{30ED181A-9B99-4119-8DD1-634348D39F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Gerader Verbinder 56">
                    <a:extLst>
                      <a:ext uri="{FF2B5EF4-FFF2-40B4-BE49-F238E27FC236}">
                        <a16:creationId xmlns:a16="http://schemas.microsoft.com/office/drawing/2014/main" id="{7BC4EE2B-F8E1-4EC0-B3E9-3ACDEF0E6D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rader Verbinder 57">
                    <a:extLst>
                      <a:ext uri="{FF2B5EF4-FFF2-40B4-BE49-F238E27FC236}">
                        <a16:creationId xmlns:a16="http://schemas.microsoft.com/office/drawing/2014/main" id="{4FE0FABE-97D4-4C7E-A7F8-80308A0F5A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Gerader Verbinder 58">
                    <a:extLst>
                      <a:ext uri="{FF2B5EF4-FFF2-40B4-BE49-F238E27FC236}">
                        <a16:creationId xmlns:a16="http://schemas.microsoft.com/office/drawing/2014/main" id="{EFB869F7-4F37-4E7E-8DDE-3ED0F0BE0C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Gerader Verbinder 59">
                    <a:extLst>
                      <a:ext uri="{FF2B5EF4-FFF2-40B4-BE49-F238E27FC236}">
                        <a16:creationId xmlns:a16="http://schemas.microsoft.com/office/drawing/2014/main" id="{F704141C-7A5B-40D6-9E34-37160B07FF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" name="Rechteck 46">
                  <a:extLst>
                    <a:ext uri="{FF2B5EF4-FFF2-40B4-BE49-F238E27FC236}">
                      <a16:creationId xmlns:a16="http://schemas.microsoft.com/office/drawing/2014/main" id="{33D16CA8-3D6A-456B-B0FE-0D316D10049E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a</a:t>
                  </a:r>
                </a:p>
              </p:txBody>
            </p:sp>
            <p:sp>
              <p:nvSpPr>
                <p:cNvPr id="48" name="Rechteck 47">
                  <a:extLst>
                    <a:ext uri="{FF2B5EF4-FFF2-40B4-BE49-F238E27FC236}">
                      <a16:creationId xmlns:a16="http://schemas.microsoft.com/office/drawing/2014/main" id="{1D792F7F-7742-44D3-A0A7-75F284A06D25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b</a:t>
                  </a:r>
                </a:p>
              </p:txBody>
            </p:sp>
            <p:sp>
              <p:nvSpPr>
                <p:cNvPr id="49" name="Rechteck 48">
                  <a:extLst>
                    <a:ext uri="{FF2B5EF4-FFF2-40B4-BE49-F238E27FC236}">
                      <a16:creationId xmlns:a16="http://schemas.microsoft.com/office/drawing/2014/main" id="{41743809-A0CE-41BD-B313-791796A8689F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c</a:t>
                  </a:r>
                </a:p>
              </p:txBody>
            </p:sp>
            <p:sp>
              <p:nvSpPr>
                <p:cNvPr id="50" name="Rechteck 49">
                  <a:extLst>
                    <a:ext uri="{FF2B5EF4-FFF2-40B4-BE49-F238E27FC236}">
                      <a16:creationId xmlns:a16="http://schemas.microsoft.com/office/drawing/2014/main" id="{292B7A7C-EF29-44F1-AC86-5B51DDEB2A09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d</a:t>
                  </a:r>
                </a:p>
              </p:txBody>
            </p:sp>
            <p:sp>
              <p:nvSpPr>
                <p:cNvPr id="51" name="Rechteck 50">
                  <a:extLst>
                    <a:ext uri="{FF2B5EF4-FFF2-40B4-BE49-F238E27FC236}">
                      <a16:creationId xmlns:a16="http://schemas.microsoft.com/office/drawing/2014/main" id="{1E12BDF7-FEAA-4EDB-9358-D87A2146C4A2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e</a:t>
                  </a:r>
                </a:p>
              </p:txBody>
            </p:sp>
            <p:sp>
              <p:nvSpPr>
                <p:cNvPr id="52" name="Rechteck 51">
                  <a:extLst>
                    <a:ext uri="{FF2B5EF4-FFF2-40B4-BE49-F238E27FC236}">
                      <a16:creationId xmlns:a16="http://schemas.microsoft.com/office/drawing/2014/main" id="{FFB4FF9E-9239-4588-936E-00C65CEE4FDA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f</a:t>
                  </a:r>
                </a:p>
              </p:txBody>
            </p:sp>
            <p:sp>
              <p:nvSpPr>
                <p:cNvPr id="53" name="Rechteck 52">
                  <a:extLst>
                    <a:ext uri="{FF2B5EF4-FFF2-40B4-BE49-F238E27FC236}">
                      <a16:creationId xmlns:a16="http://schemas.microsoft.com/office/drawing/2014/main" id="{2965D54B-7004-4C95-B7B1-83CCF1C380E8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g</a:t>
                  </a:r>
                </a:p>
              </p:txBody>
            </p:sp>
          </p:grpSp>
        </p:grpSp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40DEB40B-4AF8-436F-A701-BF5EA49DA43F}"/>
                </a:ext>
              </a:extLst>
            </p:cNvPr>
            <p:cNvGrpSpPr/>
            <p:nvPr/>
          </p:nvGrpSpPr>
          <p:grpSpPr>
            <a:xfrm>
              <a:off x="6693426" y="3468203"/>
              <a:ext cx="4835379" cy="369580"/>
              <a:chOff x="6702696" y="1531680"/>
              <a:chExt cx="4830744" cy="369580"/>
            </a:xfrm>
          </p:grpSpPr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04C8D765-4C01-499B-B838-616AF7F613FB}"/>
                  </a:ext>
                </a:extLst>
              </p:cNvPr>
              <p:cNvSpPr txBox="1"/>
              <p:nvPr/>
            </p:nvSpPr>
            <p:spPr>
              <a:xfrm>
                <a:off x="6702696" y="1531928"/>
                <a:ext cx="4712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C1</a:t>
                </a:r>
              </a:p>
            </p:txBody>
          </p:sp>
          <p:grpSp>
            <p:nvGrpSpPr>
              <p:cNvPr id="64" name="Gruppieren 63">
                <a:extLst>
                  <a:ext uri="{FF2B5EF4-FFF2-40B4-BE49-F238E27FC236}">
                    <a16:creationId xmlns:a16="http://schemas.microsoft.com/office/drawing/2014/main" id="{B3373769-A069-4823-A3AD-DFBFCED6B7FA}"/>
                  </a:ext>
                </a:extLst>
              </p:cNvPr>
              <p:cNvGrpSpPr/>
              <p:nvPr/>
            </p:nvGrpSpPr>
            <p:grpSpPr>
              <a:xfrm>
                <a:off x="7178552" y="1531680"/>
                <a:ext cx="2018459" cy="363175"/>
                <a:chOff x="6909270" y="1534855"/>
                <a:chExt cx="2018459" cy="363175"/>
              </a:xfrm>
            </p:grpSpPr>
            <p:grpSp>
              <p:nvGrpSpPr>
                <p:cNvPr id="81" name="Gruppieren 80">
                  <a:extLst>
                    <a:ext uri="{FF2B5EF4-FFF2-40B4-BE49-F238E27FC236}">
                      <a16:creationId xmlns:a16="http://schemas.microsoft.com/office/drawing/2014/main" id="{F5B4B2F3-EB4E-405B-9867-812EA0622F01}"/>
                    </a:ext>
                  </a:extLst>
                </p:cNvPr>
                <p:cNvGrpSpPr/>
                <p:nvPr/>
              </p:nvGrpSpPr>
              <p:grpSpPr>
                <a:xfrm>
                  <a:off x="6909477" y="1536951"/>
                  <a:ext cx="2013617" cy="360000"/>
                  <a:chOff x="6813677" y="1989935"/>
                  <a:chExt cx="2013617" cy="369332"/>
                </a:xfrm>
              </p:grpSpPr>
              <p:sp>
                <p:nvSpPr>
                  <p:cNvPr id="89" name="Rechteck 88">
                    <a:extLst>
                      <a:ext uri="{FF2B5EF4-FFF2-40B4-BE49-F238E27FC236}">
                        <a16:creationId xmlns:a16="http://schemas.microsoft.com/office/drawing/2014/main" id="{D0628333-E032-460B-B367-F24E6AEEBD20}"/>
                      </a:ext>
                    </a:extLst>
                  </p:cNvPr>
                  <p:cNvSpPr/>
                  <p:nvPr/>
                </p:nvSpPr>
                <p:spPr>
                  <a:xfrm>
                    <a:off x="6813677" y="1989935"/>
                    <a:ext cx="2013617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90" name="Gerader Verbinder 89">
                    <a:extLst>
                      <a:ext uri="{FF2B5EF4-FFF2-40B4-BE49-F238E27FC236}">
                        <a16:creationId xmlns:a16="http://schemas.microsoft.com/office/drawing/2014/main" id="{BEF23E39-034C-4BBF-BA63-8EAAE6312B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Gerader Verbinder 90">
                    <a:extLst>
                      <a:ext uri="{FF2B5EF4-FFF2-40B4-BE49-F238E27FC236}">
                        <a16:creationId xmlns:a16="http://schemas.microsoft.com/office/drawing/2014/main" id="{CE45E004-FEC7-4672-B6B7-F0E072A6C8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Gerader Verbinder 91">
                    <a:extLst>
                      <a:ext uri="{FF2B5EF4-FFF2-40B4-BE49-F238E27FC236}">
                        <a16:creationId xmlns:a16="http://schemas.microsoft.com/office/drawing/2014/main" id="{516990E7-4D90-4E36-85CE-3C8F20BB73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Gerader Verbinder 92">
                    <a:extLst>
                      <a:ext uri="{FF2B5EF4-FFF2-40B4-BE49-F238E27FC236}">
                        <a16:creationId xmlns:a16="http://schemas.microsoft.com/office/drawing/2014/main" id="{124C9516-C555-4FD1-8437-887CFB1B14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Gerader Verbinder 93">
                    <a:extLst>
                      <a:ext uri="{FF2B5EF4-FFF2-40B4-BE49-F238E27FC236}">
                        <a16:creationId xmlns:a16="http://schemas.microsoft.com/office/drawing/2014/main" id="{9F71732B-3268-4B46-A54C-3DAEB69AE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Gerader Verbinder 94">
                    <a:extLst>
                      <a:ext uri="{FF2B5EF4-FFF2-40B4-BE49-F238E27FC236}">
                        <a16:creationId xmlns:a16="http://schemas.microsoft.com/office/drawing/2014/main" id="{53E2D102-1275-4609-9E19-4ED37D932A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2" name="Rechteck 81">
                  <a:extLst>
                    <a:ext uri="{FF2B5EF4-FFF2-40B4-BE49-F238E27FC236}">
                      <a16:creationId xmlns:a16="http://schemas.microsoft.com/office/drawing/2014/main" id="{624FE094-DF09-425D-AEC3-733A2FA6E92C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1</a:t>
                  </a:r>
                </a:p>
              </p:txBody>
            </p:sp>
            <p:sp>
              <p:nvSpPr>
                <p:cNvPr id="83" name="Rechteck 82">
                  <a:extLst>
                    <a:ext uri="{FF2B5EF4-FFF2-40B4-BE49-F238E27FC236}">
                      <a16:creationId xmlns:a16="http://schemas.microsoft.com/office/drawing/2014/main" id="{6984A6DF-8083-424A-8288-4FAEB08839DD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2</a:t>
                  </a:r>
                </a:p>
              </p:txBody>
            </p:sp>
            <p:sp>
              <p:nvSpPr>
                <p:cNvPr id="84" name="Rechteck 83">
                  <a:extLst>
                    <a:ext uri="{FF2B5EF4-FFF2-40B4-BE49-F238E27FC236}">
                      <a16:creationId xmlns:a16="http://schemas.microsoft.com/office/drawing/2014/main" id="{6C3CBD15-8AFB-4ECC-A87B-6B7EDD189415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3</a:t>
                  </a:r>
                </a:p>
              </p:txBody>
            </p:sp>
            <p:sp>
              <p:nvSpPr>
                <p:cNvPr id="85" name="Rechteck 84">
                  <a:extLst>
                    <a:ext uri="{FF2B5EF4-FFF2-40B4-BE49-F238E27FC236}">
                      <a16:creationId xmlns:a16="http://schemas.microsoft.com/office/drawing/2014/main" id="{C75ACB92-F7F8-4694-9A4F-D2B7CBDD6581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4</a:t>
                  </a:r>
                </a:p>
              </p:txBody>
            </p:sp>
            <p:sp>
              <p:nvSpPr>
                <p:cNvPr id="86" name="Rechteck 85">
                  <a:extLst>
                    <a:ext uri="{FF2B5EF4-FFF2-40B4-BE49-F238E27FC236}">
                      <a16:creationId xmlns:a16="http://schemas.microsoft.com/office/drawing/2014/main" id="{45F8EFCD-C638-47A0-8A56-C54232F0B4B8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7</a:t>
                  </a:r>
                </a:p>
              </p:txBody>
            </p:sp>
            <p:sp>
              <p:nvSpPr>
                <p:cNvPr id="87" name="Rechteck 86">
                  <a:extLst>
                    <a:ext uri="{FF2B5EF4-FFF2-40B4-BE49-F238E27FC236}">
                      <a16:creationId xmlns:a16="http://schemas.microsoft.com/office/drawing/2014/main" id="{553FB812-6D7C-4FFE-9867-8347187B1ABE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5</a:t>
                  </a:r>
                </a:p>
              </p:txBody>
            </p:sp>
            <p:sp>
              <p:nvSpPr>
                <p:cNvPr id="88" name="Rechteck 87">
                  <a:extLst>
                    <a:ext uri="{FF2B5EF4-FFF2-40B4-BE49-F238E27FC236}">
                      <a16:creationId xmlns:a16="http://schemas.microsoft.com/office/drawing/2014/main" id="{9FADA13F-6608-4C1A-9B52-344EF14885B9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6</a:t>
                  </a:r>
                </a:p>
              </p:txBody>
            </p:sp>
          </p:grpSp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3D25E989-AD9D-4037-BA9E-C27773426D41}"/>
                  </a:ext>
                </a:extLst>
              </p:cNvPr>
              <p:cNvGrpSpPr/>
              <p:nvPr/>
            </p:nvGrpSpPr>
            <p:grpSpPr>
              <a:xfrm>
                <a:off x="9514981" y="1531680"/>
                <a:ext cx="2018459" cy="363175"/>
                <a:chOff x="6909270" y="1534855"/>
                <a:chExt cx="2018459" cy="363175"/>
              </a:xfrm>
            </p:grpSpPr>
            <p:grpSp>
              <p:nvGrpSpPr>
                <p:cNvPr id="66" name="Gruppieren 65">
                  <a:extLst>
                    <a:ext uri="{FF2B5EF4-FFF2-40B4-BE49-F238E27FC236}">
                      <a16:creationId xmlns:a16="http://schemas.microsoft.com/office/drawing/2014/main" id="{9B3E224C-9793-4228-B9C8-4A0B29305727}"/>
                    </a:ext>
                  </a:extLst>
                </p:cNvPr>
                <p:cNvGrpSpPr/>
                <p:nvPr/>
              </p:nvGrpSpPr>
              <p:grpSpPr>
                <a:xfrm>
                  <a:off x="6909477" y="1536951"/>
                  <a:ext cx="2013617" cy="360000"/>
                  <a:chOff x="6813677" y="1989935"/>
                  <a:chExt cx="2013617" cy="369332"/>
                </a:xfrm>
              </p:grpSpPr>
              <p:sp>
                <p:nvSpPr>
                  <p:cNvPr id="74" name="Rechteck 73">
                    <a:extLst>
                      <a:ext uri="{FF2B5EF4-FFF2-40B4-BE49-F238E27FC236}">
                        <a16:creationId xmlns:a16="http://schemas.microsoft.com/office/drawing/2014/main" id="{A6108F8F-A2AC-4145-8936-C6FA264516D5}"/>
                      </a:ext>
                    </a:extLst>
                  </p:cNvPr>
                  <p:cNvSpPr/>
                  <p:nvPr/>
                </p:nvSpPr>
                <p:spPr>
                  <a:xfrm>
                    <a:off x="6813677" y="1989935"/>
                    <a:ext cx="2013617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75" name="Gerader Verbinder 74">
                    <a:extLst>
                      <a:ext uri="{FF2B5EF4-FFF2-40B4-BE49-F238E27FC236}">
                        <a16:creationId xmlns:a16="http://schemas.microsoft.com/office/drawing/2014/main" id="{43E5B146-A941-43B8-89FA-1354655A01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rader Verbinder 75">
                    <a:extLst>
                      <a:ext uri="{FF2B5EF4-FFF2-40B4-BE49-F238E27FC236}">
                        <a16:creationId xmlns:a16="http://schemas.microsoft.com/office/drawing/2014/main" id="{8F032BCB-6227-4193-A51A-44F6F8EF7D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Gerader Verbinder 76">
                    <a:extLst>
                      <a:ext uri="{FF2B5EF4-FFF2-40B4-BE49-F238E27FC236}">
                        <a16:creationId xmlns:a16="http://schemas.microsoft.com/office/drawing/2014/main" id="{EBCBD179-25E3-4718-8D93-FEF0710EE9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Gerader Verbinder 77">
                    <a:extLst>
                      <a:ext uri="{FF2B5EF4-FFF2-40B4-BE49-F238E27FC236}">
                        <a16:creationId xmlns:a16="http://schemas.microsoft.com/office/drawing/2014/main" id="{527DEFA7-202B-42DF-B0F8-86BB288181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rader Verbinder 78">
                    <a:extLst>
                      <a:ext uri="{FF2B5EF4-FFF2-40B4-BE49-F238E27FC236}">
                        <a16:creationId xmlns:a16="http://schemas.microsoft.com/office/drawing/2014/main" id="{1BD68133-EEB2-45A3-A0FD-AFD6A75E9E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Gerader Verbinder 79">
                    <a:extLst>
                      <a:ext uri="{FF2B5EF4-FFF2-40B4-BE49-F238E27FC236}">
                        <a16:creationId xmlns:a16="http://schemas.microsoft.com/office/drawing/2014/main" id="{002C3F73-8997-4F42-BC58-05D6751411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7" name="Rechteck 66">
                  <a:extLst>
                    <a:ext uri="{FF2B5EF4-FFF2-40B4-BE49-F238E27FC236}">
                      <a16:creationId xmlns:a16="http://schemas.microsoft.com/office/drawing/2014/main" id="{BCFB0F96-8807-4866-AAF9-AE9C76FF3D61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a</a:t>
                  </a:r>
                </a:p>
              </p:txBody>
            </p:sp>
            <p:sp>
              <p:nvSpPr>
                <p:cNvPr id="68" name="Rechteck 67">
                  <a:extLst>
                    <a:ext uri="{FF2B5EF4-FFF2-40B4-BE49-F238E27FC236}">
                      <a16:creationId xmlns:a16="http://schemas.microsoft.com/office/drawing/2014/main" id="{C294FE0A-7476-4AA9-851D-6DE6E603AAC6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b</a:t>
                  </a:r>
                </a:p>
              </p:txBody>
            </p:sp>
            <p:sp>
              <p:nvSpPr>
                <p:cNvPr id="69" name="Rechteck 68">
                  <a:extLst>
                    <a:ext uri="{FF2B5EF4-FFF2-40B4-BE49-F238E27FC236}">
                      <a16:creationId xmlns:a16="http://schemas.microsoft.com/office/drawing/2014/main" id="{0478DEDF-042D-4B3F-BB6B-1450A65F87B1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c</a:t>
                  </a:r>
                </a:p>
              </p:txBody>
            </p:sp>
            <p:sp>
              <p:nvSpPr>
                <p:cNvPr id="70" name="Rechteck 69">
                  <a:extLst>
                    <a:ext uri="{FF2B5EF4-FFF2-40B4-BE49-F238E27FC236}">
                      <a16:creationId xmlns:a16="http://schemas.microsoft.com/office/drawing/2014/main" id="{337ADB15-B449-4AF6-A31A-A28F83B1CC54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d</a:t>
                  </a:r>
                </a:p>
              </p:txBody>
            </p:sp>
            <p:sp>
              <p:nvSpPr>
                <p:cNvPr id="71" name="Rechteck 70">
                  <a:extLst>
                    <a:ext uri="{FF2B5EF4-FFF2-40B4-BE49-F238E27FC236}">
                      <a16:creationId xmlns:a16="http://schemas.microsoft.com/office/drawing/2014/main" id="{C238A0F9-BFB6-456F-A69B-AE747962F4E9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f</a:t>
                  </a:r>
                </a:p>
              </p:txBody>
            </p:sp>
            <p:sp>
              <p:nvSpPr>
                <p:cNvPr id="72" name="Rechteck 71">
                  <a:extLst>
                    <a:ext uri="{FF2B5EF4-FFF2-40B4-BE49-F238E27FC236}">
                      <a16:creationId xmlns:a16="http://schemas.microsoft.com/office/drawing/2014/main" id="{B7F717E4-D9D9-4F20-95E1-290209413EBD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e</a:t>
                  </a:r>
                </a:p>
              </p:txBody>
            </p:sp>
            <p:sp>
              <p:nvSpPr>
                <p:cNvPr id="73" name="Rechteck 72">
                  <a:extLst>
                    <a:ext uri="{FF2B5EF4-FFF2-40B4-BE49-F238E27FC236}">
                      <a16:creationId xmlns:a16="http://schemas.microsoft.com/office/drawing/2014/main" id="{7899B724-BEB5-4C04-84CF-29DE87F4B4E4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g</a:t>
                  </a:r>
                </a:p>
              </p:txBody>
            </p:sp>
          </p:grpSp>
        </p:grp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39E3682C-E879-41B5-BEE3-5792F3AF6706}"/>
                </a:ext>
              </a:extLst>
            </p:cNvPr>
            <p:cNvGrpSpPr/>
            <p:nvPr/>
          </p:nvGrpSpPr>
          <p:grpSpPr>
            <a:xfrm>
              <a:off x="6693426" y="4646648"/>
              <a:ext cx="4830739" cy="369580"/>
              <a:chOff x="6702696" y="1531680"/>
              <a:chExt cx="4830744" cy="369580"/>
            </a:xfrm>
          </p:grpSpPr>
          <p:sp>
            <p:nvSpPr>
              <p:cNvPr id="97" name="Textfeld 96">
                <a:extLst>
                  <a:ext uri="{FF2B5EF4-FFF2-40B4-BE49-F238E27FC236}">
                    <a16:creationId xmlns:a16="http://schemas.microsoft.com/office/drawing/2014/main" id="{17978454-5384-4647-8609-5ABE9286128A}"/>
                  </a:ext>
                </a:extLst>
              </p:cNvPr>
              <p:cNvSpPr txBox="1"/>
              <p:nvPr/>
            </p:nvSpPr>
            <p:spPr>
              <a:xfrm>
                <a:off x="6702696" y="1531928"/>
                <a:ext cx="4712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P2</a:t>
                </a:r>
              </a:p>
            </p:txBody>
          </p:sp>
          <p:grpSp>
            <p:nvGrpSpPr>
              <p:cNvPr id="98" name="Gruppieren 97">
                <a:extLst>
                  <a:ext uri="{FF2B5EF4-FFF2-40B4-BE49-F238E27FC236}">
                    <a16:creationId xmlns:a16="http://schemas.microsoft.com/office/drawing/2014/main" id="{270BA226-9E93-41D3-AB3B-63C1B261A935}"/>
                  </a:ext>
                </a:extLst>
              </p:cNvPr>
              <p:cNvGrpSpPr/>
              <p:nvPr/>
            </p:nvGrpSpPr>
            <p:grpSpPr>
              <a:xfrm>
                <a:off x="7178552" y="1531680"/>
                <a:ext cx="2018459" cy="363175"/>
                <a:chOff x="6909270" y="1534855"/>
                <a:chExt cx="2018459" cy="363175"/>
              </a:xfrm>
            </p:grpSpPr>
            <p:grpSp>
              <p:nvGrpSpPr>
                <p:cNvPr id="115" name="Gruppieren 114">
                  <a:extLst>
                    <a:ext uri="{FF2B5EF4-FFF2-40B4-BE49-F238E27FC236}">
                      <a16:creationId xmlns:a16="http://schemas.microsoft.com/office/drawing/2014/main" id="{A78AED2E-36E1-4F48-85D5-AEC8519AE560}"/>
                    </a:ext>
                  </a:extLst>
                </p:cNvPr>
                <p:cNvGrpSpPr/>
                <p:nvPr/>
              </p:nvGrpSpPr>
              <p:grpSpPr>
                <a:xfrm>
                  <a:off x="6909477" y="1536951"/>
                  <a:ext cx="2013617" cy="360000"/>
                  <a:chOff x="6813677" y="1989935"/>
                  <a:chExt cx="2013617" cy="369332"/>
                </a:xfrm>
              </p:grpSpPr>
              <p:sp>
                <p:nvSpPr>
                  <p:cNvPr id="123" name="Rechteck 122">
                    <a:extLst>
                      <a:ext uri="{FF2B5EF4-FFF2-40B4-BE49-F238E27FC236}">
                        <a16:creationId xmlns:a16="http://schemas.microsoft.com/office/drawing/2014/main" id="{F3BD0A8E-308F-4144-A637-CA0B2A1D134C}"/>
                      </a:ext>
                    </a:extLst>
                  </p:cNvPr>
                  <p:cNvSpPr/>
                  <p:nvPr/>
                </p:nvSpPr>
                <p:spPr>
                  <a:xfrm>
                    <a:off x="6813677" y="1989935"/>
                    <a:ext cx="2013617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124" name="Gerader Verbinder 123">
                    <a:extLst>
                      <a:ext uri="{FF2B5EF4-FFF2-40B4-BE49-F238E27FC236}">
                        <a16:creationId xmlns:a16="http://schemas.microsoft.com/office/drawing/2014/main" id="{BBDB99D8-0353-4271-BA9C-338A9ADE5A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Gerader Verbinder 124">
                    <a:extLst>
                      <a:ext uri="{FF2B5EF4-FFF2-40B4-BE49-F238E27FC236}">
                        <a16:creationId xmlns:a16="http://schemas.microsoft.com/office/drawing/2014/main" id="{0E161FD7-EEF1-4523-B0BE-FC7933E162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Gerader Verbinder 125">
                    <a:extLst>
                      <a:ext uri="{FF2B5EF4-FFF2-40B4-BE49-F238E27FC236}">
                        <a16:creationId xmlns:a16="http://schemas.microsoft.com/office/drawing/2014/main" id="{E77D9CD9-BC37-41F9-9D9E-05ADD9FD79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Gerader Verbinder 126">
                    <a:extLst>
                      <a:ext uri="{FF2B5EF4-FFF2-40B4-BE49-F238E27FC236}">
                        <a16:creationId xmlns:a16="http://schemas.microsoft.com/office/drawing/2014/main" id="{04FE3472-EB3F-4D92-A94E-4EAFDE13D4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Gerader Verbinder 127">
                    <a:extLst>
                      <a:ext uri="{FF2B5EF4-FFF2-40B4-BE49-F238E27FC236}">
                        <a16:creationId xmlns:a16="http://schemas.microsoft.com/office/drawing/2014/main" id="{D2420C3F-2E62-4AA9-8D22-EF621941CB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Gerader Verbinder 128">
                    <a:extLst>
                      <a:ext uri="{FF2B5EF4-FFF2-40B4-BE49-F238E27FC236}">
                        <a16:creationId xmlns:a16="http://schemas.microsoft.com/office/drawing/2014/main" id="{9C35CB41-2C3F-4B08-903A-283528F1E8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6" name="Rechteck 115">
                  <a:extLst>
                    <a:ext uri="{FF2B5EF4-FFF2-40B4-BE49-F238E27FC236}">
                      <a16:creationId xmlns:a16="http://schemas.microsoft.com/office/drawing/2014/main" id="{1D73769A-052E-45B7-9100-DFCC294110E7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6</a:t>
                  </a:r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00745020-CBFE-418E-A5D5-565A13EFA096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3</a:t>
                  </a:r>
                </a:p>
              </p:txBody>
            </p:sp>
            <p:sp>
              <p:nvSpPr>
                <p:cNvPr id="118" name="Rechteck 117">
                  <a:extLst>
                    <a:ext uri="{FF2B5EF4-FFF2-40B4-BE49-F238E27FC236}">
                      <a16:creationId xmlns:a16="http://schemas.microsoft.com/office/drawing/2014/main" id="{DF4B7C7C-42A8-4BE2-A975-49F4EFFA4590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1</a:t>
                  </a:r>
                </a:p>
              </p:txBody>
            </p:sp>
            <p:sp>
              <p:nvSpPr>
                <p:cNvPr id="119" name="Rechteck 118">
                  <a:extLst>
                    <a:ext uri="{FF2B5EF4-FFF2-40B4-BE49-F238E27FC236}">
                      <a16:creationId xmlns:a16="http://schemas.microsoft.com/office/drawing/2014/main" id="{6BA3A50A-8ABC-40C6-B9F2-8343A234DE42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2</a:t>
                  </a:r>
                </a:p>
              </p:txBody>
            </p:sp>
            <p:sp>
              <p:nvSpPr>
                <p:cNvPr id="120" name="Rechteck 119">
                  <a:extLst>
                    <a:ext uri="{FF2B5EF4-FFF2-40B4-BE49-F238E27FC236}">
                      <a16:creationId xmlns:a16="http://schemas.microsoft.com/office/drawing/2014/main" id="{759B8B3F-BE95-47ED-8FB0-4E9F4DE0C7A3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7</a:t>
                  </a:r>
                </a:p>
              </p:txBody>
            </p:sp>
            <p:sp>
              <p:nvSpPr>
                <p:cNvPr id="121" name="Rechteck 120">
                  <a:extLst>
                    <a:ext uri="{FF2B5EF4-FFF2-40B4-BE49-F238E27FC236}">
                      <a16:creationId xmlns:a16="http://schemas.microsoft.com/office/drawing/2014/main" id="{174C1E35-2832-4F0A-87FC-2673E37123C9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5</a:t>
                  </a:r>
                </a:p>
              </p:txBody>
            </p:sp>
            <p:sp>
              <p:nvSpPr>
                <p:cNvPr id="122" name="Rechteck 121">
                  <a:extLst>
                    <a:ext uri="{FF2B5EF4-FFF2-40B4-BE49-F238E27FC236}">
                      <a16:creationId xmlns:a16="http://schemas.microsoft.com/office/drawing/2014/main" id="{298544F9-5AC8-4247-89D9-BA249D5134D5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4</a:t>
                  </a:r>
                </a:p>
              </p:txBody>
            </p:sp>
          </p:grpSp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CCADBC03-1A4D-471B-80A5-B2E221CEB87F}"/>
                  </a:ext>
                </a:extLst>
              </p:cNvPr>
              <p:cNvGrpSpPr/>
              <p:nvPr/>
            </p:nvGrpSpPr>
            <p:grpSpPr>
              <a:xfrm>
                <a:off x="9514981" y="1531680"/>
                <a:ext cx="2018459" cy="363175"/>
                <a:chOff x="6909270" y="1534855"/>
                <a:chExt cx="2018459" cy="363175"/>
              </a:xfrm>
            </p:grpSpPr>
            <p:grpSp>
              <p:nvGrpSpPr>
                <p:cNvPr id="100" name="Gruppieren 99">
                  <a:extLst>
                    <a:ext uri="{FF2B5EF4-FFF2-40B4-BE49-F238E27FC236}">
                      <a16:creationId xmlns:a16="http://schemas.microsoft.com/office/drawing/2014/main" id="{6B68FFF7-EFA3-4290-B776-2D3E11D3C829}"/>
                    </a:ext>
                  </a:extLst>
                </p:cNvPr>
                <p:cNvGrpSpPr/>
                <p:nvPr/>
              </p:nvGrpSpPr>
              <p:grpSpPr>
                <a:xfrm>
                  <a:off x="6909477" y="1536951"/>
                  <a:ext cx="2013617" cy="360000"/>
                  <a:chOff x="6813677" y="1989935"/>
                  <a:chExt cx="2013617" cy="369332"/>
                </a:xfrm>
              </p:grpSpPr>
              <p:sp>
                <p:nvSpPr>
                  <p:cNvPr id="108" name="Rechteck 107">
                    <a:extLst>
                      <a:ext uri="{FF2B5EF4-FFF2-40B4-BE49-F238E27FC236}">
                        <a16:creationId xmlns:a16="http://schemas.microsoft.com/office/drawing/2014/main" id="{FA622BCB-3C51-49D5-AC93-102141371E2C}"/>
                      </a:ext>
                    </a:extLst>
                  </p:cNvPr>
                  <p:cNvSpPr/>
                  <p:nvPr/>
                </p:nvSpPr>
                <p:spPr>
                  <a:xfrm>
                    <a:off x="6813677" y="1989935"/>
                    <a:ext cx="2013617" cy="369332"/>
                  </a:xfrm>
                  <a:prstGeom prst="rect">
                    <a:avLst/>
                  </a:prstGeom>
                  <a:solidFill>
                    <a:srgbClr val="189AAF"/>
                  </a:solidFill>
                  <a:ln>
                    <a:solidFill>
                      <a:srgbClr val="189AA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109" name="Gerader Verbinder 108">
                    <a:extLst>
                      <a:ext uri="{FF2B5EF4-FFF2-40B4-BE49-F238E27FC236}">
                        <a16:creationId xmlns:a16="http://schemas.microsoft.com/office/drawing/2014/main" id="{6CF5A4B3-F501-4A0B-BE53-7BF6D7C3C6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03987" y="2020888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Gerader Verbinder 109">
                    <a:extLst>
                      <a:ext uri="{FF2B5EF4-FFF2-40B4-BE49-F238E27FC236}">
                        <a16:creationId xmlns:a16="http://schemas.microsoft.com/office/drawing/2014/main" id="{5CEE2043-84A2-41FF-98B4-B8625127D2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4503" y="2020882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Gerader Verbinder 110">
                    <a:extLst>
                      <a:ext uri="{FF2B5EF4-FFF2-40B4-BE49-F238E27FC236}">
                        <a16:creationId xmlns:a16="http://schemas.microsoft.com/office/drawing/2014/main" id="{6ED10F28-7A33-4924-ADEC-9205530F5E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0256" y="2020883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Gerader Verbinder 111">
                    <a:extLst>
                      <a:ext uri="{FF2B5EF4-FFF2-40B4-BE49-F238E27FC236}">
                        <a16:creationId xmlns:a16="http://schemas.microsoft.com/office/drawing/2014/main" id="{BA96DF9E-74E0-4F51-AA36-87B0F84143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70774" y="2020881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Gerader Verbinder 112">
                    <a:extLst>
                      <a:ext uri="{FF2B5EF4-FFF2-40B4-BE49-F238E27FC236}">
                        <a16:creationId xmlns:a16="http://schemas.microsoft.com/office/drawing/2014/main" id="{E42FB139-7D70-4075-AF4B-5570D2B0D6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56528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Gerader Verbinder 113">
                    <a:extLst>
                      <a:ext uri="{FF2B5EF4-FFF2-40B4-BE49-F238E27FC236}">
                        <a16:creationId xmlns:a16="http://schemas.microsoft.com/office/drawing/2014/main" id="{C544DB3A-1D60-499D-8A07-305488A966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7041" y="2020880"/>
                    <a:ext cx="0" cy="309563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1" name="Rechteck 100">
                  <a:extLst>
                    <a:ext uri="{FF2B5EF4-FFF2-40B4-BE49-F238E27FC236}">
                      <a16:creationId xmlns:a16="http://schemas.microsoft.com/office/drawing/2014/main" id="{F73BF5FB-2342-45F1-9509-57ABD28DC178}"/>
                    </a:ext>
                  </a:extLst>
                </p:cNvPr>
                <p:cNvSpPr/>
                <p:nvPr/>
              </p:nvSpPr>
              <p:spPr>
                <a:xfrm>
                  <a:off x="6909270" y="1536952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g</a:t>
                  </a:r>
                </a:p>
              </p:txBody>
            </p:sp>
            <p:sp>
              <p:nvSpPr>
                <p:cNvPr id="102" name="Rechteck 101">
                  <a:extLst>
                    <a:ext uri="{FF2B5EF4-FFF2-40B4-BE49-F238E27FC236}">
                      <a16:creationId xmlns:a16="http://schemas.microsoft.com/office/drawing/2014/main" id="{F026FC17-57D0-45E3-9F9E-A57115BEFAF7}"/>
                    </a:ext>
                  </a:extLst>
                </p:cNvPr>
                <p:cNvSpPr/>
                <p:nvPr/>
              </p:nvSpPr>
              <p:spPr>
                <a:xfrm>
                  <a:off x="720145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c</a:t>
                  </a:r>
                </a:p>
              </p:txBody>
            </p:sp>
            <p:sp>
              <p:nvSpPr>
                <p:cNvPr id="103" name="Rechteck 102">
                  <a:extLst>
                    <a:ext uri="{FF2B5EF4-FFF2-40B4-BE49-F238E27FC236}">
                      <a16:creationId xmlns:a16="http://schemas.microsoft.com/office/drawing/2014/main" id="{394C006D-6C68-4854-8E3D-08B8C04B23E6}"/>
                    </a:ext>
                  </a:extLst>
                </p:cNvPr>
                <p:cNvSpPr/>
                <p:nvPr/>
              </p:nvSpPr>
              <p:spPr>
                <a:xfrm>
                  <a:off x="74903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d</a:t>
                  </a:r>
                </a:p>
              </p:txBody>
            </p:sp>
            <p:sp>
              <p:nvSpPr>
                <p:cNvPr id="104" name="Rechteck 103">
                  <a:extLst>
                    <a:ext uri="{FF2B5EF4-FFF2-40B4-BE49-F238E27FC236}">
                      <a16:creationId xmlns:a16="http://schemas.microsoft.com/office/drawing/2014/main" id="{B3357720-3FFA-4AC6-88E4-CB4713C8829F}"/>
                    </a:ext>
                  </a:extLst>
                </p:cNvPr>
                <p:cNvSpPr/>
                <p:nvPr/>
              </p:nvSpPr>
              <p:spPr>
                <a:xfrm>
                  <a:off x="7779304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a</a:t>
                  </a:r>
                </a:p>
              </p:txBody>
            </p:sp>
            <p:sp>
              <p:nvSpPr>
                <p:cNvPr id="105" name="Rechteck 104">
                  <a:extLst>
                    <a:ext uri="{FF2B5EF4-FFF2-40B4-BE49-F238E27FC236}">
                      <a16:creationId xmlns:a16="http://schemas.microsoft.com/office/drawing/2014/main" id="{D5054D62-DC49-468E-A974-4A8C27DCFDC4}"/>
                    </a:ext>
                  </a:extLst>
                </p:cNvPr>
                <p:cNvSpPr/>
                <p:nvPr/>
              </p:nvSpPr>
              <p:spPr>
                <a:xfrm>
                  <a:off x="8068229" y="1534855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f</a:t>
                  </a:r>
                </a:p>
              </p:txBody>
            </p:sp>
            <p:sp>
              <p:nvSpPr>
                <p:cNvPr id="106" name="Rechteck 105">
                  <a:extLst>
                    <a:ext uri="{FF2B5EF4-FFF2-40B4-BE49-F238E27FC236}">
                      <a16:creationId xmlns:a16="http://schemas.microsoft.com/office/drawing/2014/main" id="{508D8F74-1F70-4259-A9D0-3D26F059326E}"/>
                    </a:ext>
                  </a:extLst>
                </p:cNvPr>
                <p:cNvSpPr/>
                <p:nvPr/>
              </p:nvSpPr>
              <p:spPr>
                <a:xfrm>
                  <a:off x="835397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b</a:t>
                  </a:r>
                </a:p>
              </p:txBody>
            </p:sp>
            <p:sp>
              <p:nvSpPr>
                <p:cNvPr id="107" name="Rechteck 106">
                  <a:extLst>
                    <a:ext uri="{FF2B5EF4-FFF2-40B4-BE49-F238E27FC236}">
                      <a16:creationId xmlns:a16="http://schemas.microsoft.com/office/drawing/2014/main" id="{329067E2-85BF-45CA-9275-93F680925D1B}"/>
                    </a:ext>
                  </a:extLst>
                </p:cNvPr>
                <p:cNvSpPr/>
                <p:nvPr/>
              </p:nvSpPr>
              <p:spPr>
                <a:xfrm>
                  <a:off x="8639729" y="1538030"/>
                  <a:ext cx="288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/>
                    <a:t>e</a:t>
                  </a:r>
                </a:p>
              </p:txBody>
            </p:sp>
          </p:grpSp>
        </p:grpSp>
        <p:sp>
          <p:nvSpPr>
            <p:cNvPr id="130" name="Textfeld 129">
              <a:extLst>
                <a:ext uri="{FF2B5EF4-FFF2-40B4-BE49-F238E27FC236}">
                  <a16:creationId xmlns:a16="http://schemas.microsoft.com/office/drawing/2014/main" id="{237045D2-983B-44D9-8AFC-150F8E9BE1E7}"/>
                </a:ext>
              </a:extLst>
            </p:cNvPr>
            <p:cNvSpPr txBox="1"/>
            <p:nvPr/>
          </p:nvSpPr>
          <p:spPr>
            <a:xfrm>
              <a:off x="7858215" y="1841772"/>
              <a:ext cx="643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BPS</a:t>
              </a:r>
            </a:p>
          </p:txBody>
        </p:sp>
        <p:sp>
          <p:nvSpPr>
            <p:cNvPr id="131" name="Textfeld 130">
              <a:extLst>
                <a:ext uri="{FF2B5EF4-FFF2-40B4-BE49-F238E27FC236}">
                  <a16:creationId xmlns:a16="http://schemas.microsoft.com/office/drawing/2014/main" id="{9DA72400-E248-4944-8F22-CA97BF37EF9F}"/>
                </a:ext>
              </a:extLst>
            </p:cNvPr>
            <p:cNvSpPr txBox="1"/>
            <p:nvPr/>
          </p:nvSpPr>
          <p:spPr>
            <a:xfrm>
              <a:off x="10196885" y="1841772"/>
              <a:ext cx="643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CLS</a:t>
              </a:r>
            </a:p>
          </p:txBody>
        </p:sp>
        <p:cxnSp>
          <p:nvCxnSpPr>
            <p:cNvPr id="139" name="Gerade Verbindung mit Pfeil 138">
              <a:extLst>
                <a:ext uri="{FF2B5EF4-FFF2-40B4-BE49-F238E27FC236}">
                  <a16:creationId xmlns:a16="http://schemas.microsoft.com/office/drawing/2014/main" id="{4A8179E2-C141-4CC9-9ECF-3BC828E849EB}"/>
                </a:ext>
              </a:extLst>
            </p:cNvPr>
            <p:cNvCxnSpPr>
              <a:cxnSpLocks/>
            </p:cNvCxnSpPr>
            <p:nvPr/>
          </p:nvCxnSpPr>
          <p:spPr>
            <a:xfrm>
              <a:off x="7606341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Gerade Verbindung mit Pfeil 140">
              <a:extLst>
                <a:ext uri="{FF2B5EF4-FFF2-40B4-BE49-F238E27FC236}">
                  <a16:creationId xmlns:a16="http://schemas.microsoft.com/office/drawing/2014/main" id="{764E0A49-17F6-49A2-9300-0E95B2AD27D1}"/>
                </a:ext>
              </a:extLst>
            </p:cNvPr>
            <p:cNvCxnSpPr>
              <a:cxnSpLocks/>
            </p:cNvCxnSpPr>
            <p:nvPr/>
          </p:nvCxnSpPr>
          <p:spPr>
            <a:xfrm>
              <a:off x="7895544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86D197CB-35AD-48DC-9377-F5028080E83C}"/>
                </a:ext>
              </a:extLst>
            </p:cNvPr>
            <p:cNvCxnSpPr>
              <a:cxnSpLocks/>
            </p:cNvCxnSpPr>
            <p:nvPr/>
          </p:nvCxnSpPr>
          <p:spPr>
            <a:xfrm>
              <a:off x="8184746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Gerade Verbindung mit Pfeil 159">
              <a:extLst>
                <a:ext uri="{FF2B5EF4-FFF2-40B4-BE49-F238E27FC236}">
                  <a16:creationId xmlns:a16="http://schemas.microsoft.com/office/drawing/2014/main" id="{329CECD2-CF4D-4ABC-A4BD-E6C14E61FD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50764" y="3919693"/>
              <a:ext cx="0" cy="648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Verbinder: gekrümmt 161">
              <a:extLst>
                <a:ext uri="{FF2B5EF4-FFF2-40B4-BE49-F238E27FC236}">
                  <a16:creationId xmlns:a16="http://schemas.microsoft.com/office/drawing/2014/main" id="{03F95915-6CF9-4CD1-BDFC-2F45D02AEC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3282" y="3919693"/>
              <a:ext cx="1730457" cy="648001"/>
            </a:xfrm>
            <a:prstGeom prst="curvedConnector3">
              <a:avLst>
                <a:gd name="adj1" fmla="val 10003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Verbinder: gekrümmt 163">
              <a:extLst>
                <a:ext uri="{FF2B5EF4-FFF2-40B4-BE49-F238E27FC236}">
                  <a16:creationId xmlns:a16="http://schemas.microsoft.com/office/drawing/2014/main" id="{EB476456-D9BE-4E9B-ADBB-861E3BE9FBFB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7269904" y="3941518"/>
              <a:ext cx="648001" cy="604352"/>
            </a:xfrm>
            <a:prstGeom prst="curvedConnector3">
              <a:avLst>
                <a:gd name="adj1" fmla="val 31986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Gerade Verbindung mit Pfeil 169">
              <a:extLst>
                <a:ext uri="{FF2B5EF4-FFF2-40B4-BE49-F238E27FC236}">
                  <a16:creationId xmlns:a16="http://schemas.microsoft.com/office/drawing/2014/main" id="{990F3ECF-6F37-4B09-8968-9789449AA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5014" y="3919693"/>
              <a:ext cx="0" cy="648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Gerade Verbindung mit Pfeil 178">
              <a:extLst>
                <a:ext uri="{FF2B5EF4-FFF2-40B4-BE49-F238E27FC236}">
                  <a16:creationId xmlns:a16="http://schemas.microsoft.com/office/drawing/2014/main" id="{2538D5C4-EFFE-4AE4-8922-2869E97A7457}"/>
                </a:ext>
              </a:extLst>
            </p:cNvPr>
            <p:cNvCxnSpPr>
              <a:cxnSpLocks/>
            </p:cNvCxnSpPr>
            <p:nvPr/>
          </p:nvCxnSpPr>
          <p:spPr>
            <a:xfrm>
              <a:off x="9941336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Gerade Verbindung mit Pfeil 179">
              <a:extLst>
                <a:ext uri="{FF2B5EF4-FFF2-40B4-BE49-F238E27FC236}">
                  <a16:creationId xmlns:a16="http://schemas.microsoft.com/office/drawing/2014/main" id="{D37D774F-62D2-4482-A894-813FC7D2729B}"/>
                </a:ext>
              </a:extLst>
            </p:cNvPr>
            <p:cNvCxnSpPr>
              <a:cxnSpLocks/>
            </p:cNvCxnSpPr>
            <p:nvPr/>
          </p:nvCxnSpPr>
          <p:spPr>
            <a:xfrm>
              <a:off x="10230539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9BD87984-E10C-444D-8213-EED5D5A66583}"/>
                </a:ext>
              </a:extLst>
            </p:cNvPr>
            <p:cNvCxnSpPr>
              <a:cxnSpLocks/>
            </p:cNvCxnSpPr>
            <p:nvPr/>
          </p:nvCxnSpPr>
          <p:spPr>
            <a:xfrm>
              <a:off x="10519741" y="2757643"/>
              <a:ext cx="0" cy="6477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Gerade Verbindung mit Pfeil 181">
              <a:extLst>
                <a:ext uri="{FF2B5EF4-FFF2-40B4-BE49-F238E27FC236}">
                  <a16:creationId xmlns:a16="http://schemas.microsoft.com/office/drawing/2014/main" id="{4D01CAEB-7117-4843-8B88-216FC4EDC5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08666" y="3919693"/>
              <a:ext cx="0" cy="648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Verbinder: gekrümmt 183">
              <a:extLst>
                <a:ext uri="{FF2B5EF4-FFF2-40B4-BE49-F238E27FC236}">
                  <a16:creationId xmlns:a16="http://schemas.microsoft.com/office/drawing/2014/main" id="{150F5060-8985-49DC-B3B4-B6CD8DE908D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0915082" y="4097052"/>
              <a:ext cx="648001" cy="293283"/>
            </a:xfrm>
            <a:prstGeom prst="curvedConnector3">
              <a:avLst>
                <a:gd name="adj1" fmla="val 4294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Verbinder: gekrümmt 187">
              <a:extLst>
                <a:ext uri="{FF2B5EF4-FFF2-40B4-BE49-F238E27FC236}">
                  <a16:creationId xmlns:a16="http://schemas.microsoft.com/office/drawing/2014/main" id="{4CB961DD-6624-418D-8F99-F245C4DD97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9708" y="3916518"/>
              <a:ext cx="1730457" cy="651176"/>
            </a:xfrm>
            <a:prstGeom prst="curvedConnector3">
              <a:avLst>
                <a:gd name="adj1" fmla="val 10019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Verbinder: gekrümmt 192">
              <a:extLst>
                <a:ext uri="{FF2B5EF4-FFF2-40B4-BE49-F238E27FC236}">
                  <a16:creationId xmlns:a16="http://schemas.microsoft.com/office/drawing/2014/main" id="{FEC7FEC7-320A-4DBE-946B-517C96CAC64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660452" y="3919693"/>
              <a:ext cx="865489" cy="648002"/>
            </a:xfrm>
            <a:prstGeom prst="curvedConnector3">
              <a:avLst>
                <a:gd name="adj1" fmla="val 9930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uppieren 34">
            <a:extLst>
              <a:ext uri="{FF2B5EF4-FFF2-40B4-BE49-F238E27FC236}">
                <a16:creationId xmlns:a16="http://schemas.microsoft.com/office/drawing/2014/main" id="{9DD2D2A4-75F4-0B42-95D8-05188D294EE7}"/>
              </a:ext>
            </a:extLst>
          </p:cNvPr>
          <p:cNvGrpSpPr/>
          <p:nvPr/>
        </p:nvGrpSpPr>
        <p:grpSpPr>
          <a:xfrm>
            <a:off x="7927551" y="178041"/>
            <a:ext cx="3942716" cy="546975"/>
            <a:chOff x="3127631" y="2887115"/>
            <a:chExt cx="4644773" cy="644374"/>
          </a:xfrm>
        </p:grpSpPr>
        <p:grpSp>
          <p:nvGrpSpPr>
            <p:cNvPr id="153" name="Gruppieren 35">
              <a:extLst>
                <a:ext uri="{FF2B5EF4-FFF2-40B4-BE49-F238E27FC236}">
                  <a16:creationId xmlns:a16="http://schemas.microsoft.com/office/drawing/2014/main" id="{6F010000-9128-D64F-8132-5BC498E3ADC4}"/>
                </a:ext>
              </a:extLst>
            </p:cNvPr>
            <p:cNvGrpSpPr/>
            <p:nvPr/>
          </p:nvGrpSpPr>
          <p:grpSpPr>
            <a:xfrm>
              <a:off x="3127631" y="2887115"/>
              <a:ext cx="4644773" cy="644374"/>
              <a:chOff x="3101424" y="3125172"/>
              <a:chExt cx="6438752" cy="893258"/>
            </a:xfrm>
          </p:grpSpPr>
          <p:sp>
            <p:nvSpPr>
              <p:cNvPr id="155" name="Freihandform: Form 37">
                <a:extLst>
                  <a:ext uri="{FF2B5EF4-FFF2-40B4-BE49-F238E27FC236}">
                    <a16:creationId xmlns:a16="http://schemas.microsoft.com/office/drawing/2014/main" id="{BE5A4E15-F195-444B-A62C-C7C682E196F9}"/>
                  </a:ext>
                </a:extLst>
              </p:cNvPr>
              <p:cNvSpPr/>
              <p:nvPr/>
            </p:nvSpPr>
            <p:spPr>
              <a:xfrm>
                <a:off x="6214533" y="3125177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156" name="Freihandform: Form 38">
                <a:extLst>
                  <a:ext uri="{FF2B5EF4-FFF2-40B4-BE49-F238E27FC236}">
                    <a16:creationId xmlns:a16="http://schemas.microsoft.com/office/drawing/2014/main" id="{07BBFD9A-EF26-5D40-87CA-343593D53ACB}"/>
                  </a:ext>
                </a:extLst>
              </p:cNvPr>
              <p:cNvSpPr/>
              <p:nvPr/>
            </p:nvSpPr>
            <p:spPr>
              <a:xfrm>
                <a:off x="7692596" y="3125172"/>
                <a:ext cx="1847580" cy="893253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/>
              </a:p>
            </p:txBody>
          </p:sp>
          <p:sp>
            <p:nvSpPr>
              <p:cNvPr id="157" name="Rechteck 39">
                <a:extLst>
                  <a:ext uri="{FF2B5EF4-FFF2-40B4-BE49-F238E27FC236}">
                    <a16:creationId xmlns:a16="http://schemas.microsoft.com/office/drawing/2014/main" id="{CE035299-F687-5D41-9D0A-026693B68C2C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b="1" dirty="0"/>
                  <a:t>Genetic Approach</a:t>
                </a:r>
              </a:p>
            </p:txBody>
          </p:sp>
          <p:sp>
            <p:nvSpPr>
              <p:cNvPr id="158" name="Rechteck 40">
                <a:extLst>
                  <a:ext uri="{FF2B5EF4-FFF2-40B4-BE49-F238E27FC236}">
                    <a16:creationId xmlns:a16="http://schemas.microsoft.com/office/drawing/2014/main" id="{F714B55A-1343-8C4C-AB3A-0A8F5458FDFE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159" name="Textfeld 41">
                <a:extLst>
                  <a:ext uri="{FF2B5EF4-FFF2-40B4-BE49-F238E27FC236}">
                    <a16:creationId xmlns:a16="http://schemas.microsoft.com/office/drawing/2014/main" id="{8B4C5492-DE7C-F041-AF62-5068F79E6C78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154" name="Textfeld 36">
              <a:extLst>
                <a:ext uri="{FF2B5EF4-FFF2-40B4-BE49-F238E27FC236}">
                  <a16:creationId xmlns:a16="http://schemas.microsoft.com/office/drawing/2014/main" id="{F37462C6-A96B-B24C-8407-8EDCEA43CA66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chemeClr val="bg1"/>
                  </a:solidFill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69646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Inhaltsplatzhalter 11">
                <a:extLst>
                  <a:ext uri="{FF2B5EF4-FFF2-40B4-BE49-F238E27FC236}">
                    <a16:creationId xmlns:a16="http://schemas.microsoft.com/office/drawing/2014/main" id="{2712BE5F-60BD-4D53-A7D5-7CD7B06D6CE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 anchor="ctr"/>
              <a:lstStyle/>
              <a:p>
                <a:pPr marL="0" indent="0">
                  <a:buNone/>
                </a:pPr>
                <a:r>
                  <a:rPr lang="de-DE" sz="1800" dirty="0"/>
                  <a:t>Convention: </a:t>
                </a:r>
                <a:r>
                  <a:rPr lang="de-DE" sz="1800" dirty="0" err="1"/>
                  <a:t>the</a:t>
                </a:r>
                <a:r>
                  <a:rPr lang="de-DE" sz="1800" dirty="0"/>
                  <a:t> </a:t>
                </a:r>
                <a:r>
                  <a:rPr lang="de-DE" sz="1800" dirty="0" err="1"/>
                  <a:t>parts</a:t>
                </a:r>
                <a:r>
                  <a:rPr lang="de-DE" sz="1800" dirty="0"/>
                  <a:t> after </a:t>
                </a:r>
                <a:r>
                  <a:rPr lang="de-DE" sz="1800" i="1" dirty="0" err="1"/>
                  <a:t>max</a:t>
                </a:r>
                <a:r>
                  <a:rPr lang="de-DE" sz="1800" dirty="0"/>
                  <a:t> </a:t>
                </a:r>
                <a:r>
                  <a:rPr lang="de-DE" sz="1800" dirty="0" err="1"/>
                  <a:t>are</a:t>
                </a:r>
                <a:r>
                  <a:rPr lang="de-DE" sz="1800" dirty="0"/>
                  <a:t> </a:t>
                </a:r>
                <a:r>
                  <a:rPr lang="de-DE" sz="1800" dirty="0" err="1"/>
                  <a:t>introduced</a:t>
                </a:r>
                <a:r>
                  <a:rPr lang="de-DE" sz="1800" dirty="0"/>
                  <a:t> </a:t>
                </a:r>
                <a:r>
                  <a:rPr lang="de-DE" sz="1800" dirty="0" err="1"/>
                  <a:t>by</a:t>
                </a:r>
                <a:r>
                  <a:rPr lang="de-DE" sz="1800" dirty="0"/>
                  <a:t> </a:t>
                </a:r>
                <a:r>
                  <a:rPr lang="de-DE" sz="1800" dirty="0" err="1"/>
                  <a:t>the</a:t>
                </a:r>
                <a:r>
                  <a:rPr lang="de-DE" sz="1800" dirty="0"/>
                  <a:t> </a:t>
                </a:r>
                <a:r>
                  <a:rPr lang="de-DE" sz="1800" dirty="0" err="1"/>
                  <a:t>complexity</a:t>
                </a:r>
                <a:r>
                  <a:rPr lang="de-DE" sz="1800" dirty="0"/>
                  <a:t> of </a:t>
                </a:r>
                <a:r>
                  <a:rPr lang="de-DE" sz="1800" dirty="0" err="1"/>
                  <a:t>each</a:t>
                </a:r>
                <a:r>
                  <a:rPr lang="de-DE" sz="1800" dirty="0"/>
                  <a:t> </a:t>
                </a:r>
                <a:r>
                  <a:rPr lang="de-DE" sz="1800" dirty="0" err="1"/>
                  <a:t>merit</a:t>
                </a:r>
                <a:r>
                  <a:rPr lang="de-DE" sz="1800" dirty="0"/>
                  <a:t> </a:t>
                </a:r>
                <a:r>
                  <a:rPr lang="de-DE" sz="1800" dirty="0" err="1"/>
                  <a:t>function</a:t>
                </a:r>
                <a:endParaRPr lang="de-DE" sz="1800" dirty="0"/>
              </a:p>
              <a:p>
                <a:endParaRPr lang="de-DE" sz="18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de-DE" dirty="0" err="1"/>
                  <a:t>Maximize</a:t>
                </a:r>
                <a:r>
                  <a:rPr lang="de-DE" dirty="0"/>
                  <a:t> </a:t>
                </a:r>
                <a:r>
                  <a:rPr lang="de-DE" dirty="0" err="1"/>
                  <a:t>free</a:t>
                </a:r>
                <a:r>
                  <a:rPr lang="de-DE" dirty="0"/>
                  <a:t> </a:t>
                </a:r>
                <a:r>
                  <a:rPr lang="de-DE" dirty="0" err="1"/>
                  <a:t>volume</a:t>
                </a:r>
                <a:r>
                  <a:rPr lang="de-DE" dirty="0"/>
                  <a:t>: pick </a:t>
                </a:r>
                <a:r>
                  <a:rPr lang="de-DE" dirty="0" err="1"/>
                  <a:t>the</a:t>
                </a:r>
                <a:r>
                  <a:rPr lang="de-DE" dirty="0"/>
                  <a:t> box </a:t>
                </a:r>
                <a:r>
                  <a:rPr lang="de-DE" dirty="0" err="1"/>
                  <a:t>which</a:t>
                </a:r>
                <a:r>
                  <a:rPr lang="de-DE" dirty="0"/>
                  <a:t> </a:t>
                </a:r>
                <a:r>
                  <a:rPr lang="de-DE" dirty="0" err="1"/>
                  <a:t>would</a:t>
                </a:r>
                <a:r>
                  <a:rPr lang="de-DE" dirty="0"/>
                  <a:t> </a:t>
                </a:r>
                <a:r>
                  <a:rPr lang="de-DE" dirty="0" err="1"/>
                  <a:t>be</a:t>
                </a:r>
                <a:r>
                  <a:rPr lang="de-DE" dirty="0"/>
                  <a:t> </a:t>
                </a:r>
                <a:r>
                  <a:rPr lang="de-DE" dirty="0" err="1"/>
                  <a:t>left</a:t>
                </a:r>
                <a:r>
                  <a:rPr lang="de-DE" dirty="0"/>
                  <a:t>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most</a:t>
                </a:r>
                <a:r>
                  <a:rPr lang="de-DE" dirty="0"/>
                  <a:t> </a:t>
                </a:r>
                <a:r>
                  <a:rPr lang="de-DE" dirty="0" err="1"/>
                  <a:t>free</a:t>
                </a:r>
                <a:r>
                  <a:rPr lang="de-DE" dirty="0"/>
                  <a:t> </a:t>
                </a:r>
                <a:r>
                  <a:rPr lang="de-DE" dirty="0" err="1"/>
                  <a:t>volume</a:t>
                </a:r>
                <a:r>
                  <a:rPr lang="de-DE" dirty="0"/>
                  <a:t> after </a:t>
                </a:r>
                <a:r>
                  <a:rPr lang="de-DE" dirty="0" err="1"/>
                  <a:t>accommodating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item. Time </a:t>
                </a:r>
                <a:r>
                  <a:rPr lang="de-DE" dirty="0" err="1"/>
                  <a:t>complexity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de-DE" b="0" dirty="0"/>
              </a:p>
              <a:p>
                <a:pPr marL="914400" lvl="1" indent="-457200">
                  <a:buFont typeface="+mj-lt"/>
                  <a:buAutoNum type="arabicPeriod"/>
                </a:pPr>
                <a:endParaRPr lang="de-DE" b="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de-DE" dirty="0" err="1"/>
                  <a:t>Minimize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maximum </a:t>
                </a:r>
                <a:r>
                  <a:rPr lang="de-DE" dirty="0" err="1"/>
                  <a:t>packing</a:t>
                </a:r>
                <a:r>
                  <a:rPr lang="de-DE" dirty="0"/>
                  <a:t> </a:t>
                </a:r>
                <a:r>
                  <a:rPr lang="de-DE" dirty="0" err="1"/>
                  <a:t>size</a:t>
                </a:r>
                <a:r>
                  <a:rPr lang="de-DE" dirty="0"/>
                  <a:t>: </a:t>
                </a:r>
                <a:r>
                  <a:rPr lang="de-DE" dirty="0" err="1"/>
                  <a:t>choose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box </a:t>
                </a:r>
                <a:r>
                  <a:rPr lang="de-DE" dirty="0" err="1"/>
                  <a:t>where</a:t>
                </a:r>
                <a:r>
                  <a:rPr lang="de-DE" dirty="0"/>
                  <a:t> </a:t>
                </a:r>
                <a:r>
                  <a:rPr lang="de-DE" dirty="0" err="1"/>
                  <a:t>either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item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placed</a:t>
                </a:r>
                <a:r>
                  <a:rPr lang="de-DE" dirty="0"/>
                  <a:t> on top </a:t>
                </a:r>
                <a:r>
                  <a:rPr lang="de-DE" dirty="0" err="1"/>
                  <a:t>or</a:t>
                </a:r>
                <a:r>
                  <a:rPr lang="de-DE" dirty="0"/>
                  <a:t>, </a:t>
                </a:r>
                <a:r>
                  <a:rPr lang="de-DE" dirty="0" err="1"/>
                  <a:t>if</a:t>
                </a:r>
                <a:r>
                  <a:rPr lang="de-DE" dirty="0"/>
                  <a:t> not possible, </a:t>
                </a:r>
                <a:r>
                  <a:rPr lang="de-DE" dirty="0" err="1"/>
                  <a:t>the</a:t>
                </a:r>
                <a:r>
                  <a:rPr lang="de-DE" dirty="0"/>
                  <a:t> box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most</a:t>
                </a:r>
                <a:r>
                  <a:rPr lang="de-DE" dirty="0"/>
                  <a:t> </a:t>
                </a:r>
                <a:r>
                  <a:rPr lang="de-DE" dirty="0" err="1"/>
                  <a:t>free</a:t>
                </a:r>
                <a:r>
                  <a:rPr lang="de-DE" dirty="0"/>
                  <a:t> </a:t>
                </a:r>
                <a:r>
                  <a:rPr lang="de-DE" dirty="0" err="1"/>
                  <a:t>surface</a:t>
                </a:r>
                <a:r>
                  <a:rPr lang="de-DE" dirty="0"/>
                  <a:t>. Time </a:t>
                </a:r>
                <a:r>
                  <a:rPr lang="de-DE" dirty="0" err="1"/>
                  <a:t>complexity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func>
                          <m:func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de-DE" dirty="0"/>
              </a:p>
              <a:p>
                <a:pPr marL="914400" lvl="1" indent="-457200">
                  <a:buFont typeface="+mj-lt"/>
                  <a:buAutoNum type="arabicPeriod"/>
                </a:pPr>
                <a:endParaRPr lang="de-DE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de-DE" dirty="0"/>
                  <a:t>Level </a:t>
                </a:r>
                <a:r>
                  <a:rPr lang="de-DE" dirty="0" err="1"/>
                  <a:t>the</a:t>
                </a:r>
                <a:r>
                  <a:rPr lang="de-DE" dirty="0"/>
                  <a:t> EPs: </a:t>
                </a:r>
                <a:r>
                  <a:rPr lang="de-DE" dirty="0" err="1"/>
                  <a:t>choose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box </a:t>
                </a:r>
                <a:r>
                  <a:rPr lang="de-DE" dirty="0" err="1"/>
                  <a:t>whose</a:t>
                </a:r>
                <a:r>
                  <a:rPr lang="de-DE" dirty="0"/>
                  <a:t> EPs will </a:t>
                </a:r>
                <a:r>
                  <a:rPr lang="de-DE" dirty="0" err="1"/>
                  <a:t>have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least </a:t>
                </a:r>
                <a:r>
                  <a:rPr lang="de-DE" dirty="0" err="1"/>
                  <a:t>increase</a:t>
                </a:r>
                <a:r>
                  <a:rPr lang="de-DE" dirty="0"/>
                  <a:t> in </a:t>
                </a:r>
                <a:r>
                  <a:rPr lang="de-DE" dirty="0" err="1"/>
                  <a:t>height</a:t>
                </a:r>
                <a:r>
                  <a:rPr lang="de-DE" dirty="0"/>
                  <a:t>. Time </a:t>
                </a:r>
                <a:r>
                  <a:rPr lang="de-DE" dirty="0" err="1"/>
                  <a:t>complexity</a:t>
                </a:r>
                <a:r>
                  <a:rPr lang="de-DE" dirty="0"/>
                  <a:t>: </a:t>
                </a:r>
                <a:r>
                  <a:rPr lang="de-DE" dirty="0" err="1"/>
                  <a:t>as</a:t>
                </a:r>
                <a:r>
                  <a:rPr lang="de-DE" dirty="0"/>
                  <a:t> </a:t>
                </a:r>
                <a:r>
                  <a:rPr lang="de-DE" dirty="0" err="1"/>
                  <a:t>above</a:t>
                </a:r>
                <a:r>
                  <a:rPr lang="de-DE" dirty="0"/>
                  <a:t>. Time </a:t>
                </a:r>
                <a:r>
                  <a:rPr lang="de-DE" dirty="0" err="1"/>
                  <a:t>complexity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func>
                          <m:func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de-DE" dirty="0"/>
              </a:p>
              <a:p>
                <a:pPr marL="914400" lvl="1" indent="-457200">
                  <a:buFont typeface="+mj-lt"/>
                  <a:buAutoNum type="arabicPeriod"/>
                </a:pPr>
                <a:endParaRPr lang="de-DE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de-DE" dirty="0" err="1"/>
                  <a:t>Maximize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utilization</a:t>
                </a:r>
                <a:r>
                  <a:rPr lang="de-DE" dirty="0"/>
                  <a:t> of </a:t>
                </a:r>
                <a:r>
                  <a:rPr lang="de-DE" dirty="0" err="1"/>
                  <a:t>the</a:t>
                </a:r>
                <a:r>
                  <a:rPr lang="de-DE" dirty="0"/>
                  <a:t> Residual Space (RS). RS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roughly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same </a:t>
                </a:r>
                <a:r>
                  <a:rPr lang="de-DE" dirty="0" err="1"/>
                  <a:t>concept</a:t>
                </a:r>
                <a:r>
                  <a:rPr lang="de-DE" dirty="0"/>
                  <a:t> </a:t>
                </a:r>
                <a:r>
                  <a:rPr lang="de-DE" dirty="0" err="1"/>
                  <a:t>as</a:t>
                </a:r>
                <a:r>
                  <a:rPr lang="de-DE" dirty="0"/>
                  <a:t> EMSs in </a:t>
                </a:r>
                <a:r>
                  <a:rPr lang="de-DE" dirty="0" err="1"/>
                  <a:t>the</a:t>
                </a:r>
                <a:r>
                  <a:rPr lang="de-DE" dirty="0"/>
                  <a:t> Genetic </a:t>
                </a:r>
                <a:r>
                  <a:rPr lang="de-DE" dirty="0" err="1"/>
                  <a:t>Algorithm</a:t>
                </a:r>
                <a:r>
                  <a:rPr lang="de-DE" dirty="0"/>
                  <a:t>, </a:t>
                </a:r>
                <a:r>
                  <a:rPr lang="de-DE" dirty="0" err="1"/>
                  <a:t>namely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cubes</a:t>
                </a:r>
                <a:r>
                  <a:rPr lang="de-DE" dirty="0"/>
                  <a:t> </a:t>
                </a:r>
                <a:r>
                  <a:rPr lang="de-DE" dirty="0" err="1"/>
                  <a:t>defined</a:t>
                </a:r>
                <a:r>
                  <a:rPr lang="de-DE" dirty="0"/>
                  <a:t> </a:t>
                </a:r>
                <a:r>
                  <a:rPr lang="de-DE" dirty="0" err="1"/>
                  <a:t>by</a:t>
                </a:r>
                <a:r>
                  <a:rPr lang="de-DE" dirty="0"/>
                  <a:t> </a:t>
                </a:r>
                <a:r>
                  <a:rPr lang="de-DE" dirty="0" err="1"/>
                  <a:t>projecting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EPs to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walls</a:t>
                </a:r>
                <a:r>
                  <a:rPr lang="de-DE" dirty="0"/>
                  <a:t> of a box. Pick </a:t>
                </a:r>
                <a:r>
                  <a:rPr lang="de-DE" dirty="0" err="1"/>
                  <a:t>the</a:t>
                </a:r>
                <a:r>
                  <a:rPr lang="de-DE" dirty="0"/>
                  <a:t> box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smallest</a:t>
                </a:r>
                <a:r>
                  <a:rPr lang="de-DE" dirty="0"/>
                  <a:t> RS still </a:t>
                </a:r>
                <a:r>
                  <a:rPr lang="de-DE" dirty="0" err="1"/>
                  <a:t>fitting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item.</a:t>
                </a:r>
                <a:br>
                  <a:rPr lang="de-DE" dirty="0"/>
                </a:br>
                <a:r>
                  <a:rPr lang="de-DE" dirty="0"/>
                  <a:t>Time </a:t>
                </a:r>
                <a:r>
                  <a:rPr lang="de-DE" dirty="0" err="1"/>
                  <a:t>complexity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func>
                          <m:func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de-DE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2" name="Inhaltsplatzhalter 11">
                <a:extLst>
                  <a:ext uri="{FF2B5EF4-FFF2-40B4-BE49-F238E27FC236}">
                    <a16:creationId xmlns:a16="http://schemas.microsoft.com/office/drawing/2014/main" id="{2712BE5F-60BD-4D53-A7D5-7CD7B06D6C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440" r="-11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11365DC6-2743-41E0-9A09-0210545AC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Merit </a:t>
            </a:r>
            <a:r>
              <a:rPr lang="de-DE" dirty="0" err="1"/>
              <a:t>Functions</a:t>
            </a:r>
            <a:endParaRPr lang="de-DE" dirty="0"/>
          </a:p>
        </p:txBody>
      </p:sp>
      <p:pic>
        <p:nvPicPr>
          <p:cNvPr id="11" name="Grafik 10" descr="Kreis mit Pfeil nach links">
            <a:hlinkClick r:id="rId3" action="ppaction://hlinksldjump"/>
            <a:extLst>
              <a:ext uri="{FF2B5EF4-FFF2-40B4-BE49-F238E27FC236}">
                <a16:creationId xmlns:a16="http://schemas.microsoft.com/office/drawing/2014/main" id="{0BF60900-1356-4D0D-9C2C-A248638E2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99457" y="5587049"/>
            <a:ext cx="430235" cy="43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470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E475315-85A8-4DD9-97D5-B8E5EFACF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sort</a:t>
            </a:r>
            <a:r>
              <a:rPr lang="de-DE" dirty="0"/>
              <a:t>?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8E60310-1EFA-442D-A89C-B8A8EBA1973A}"/>
              </a:ext>
            </a:extLst>
          </p:cNvPr>
          <p:cNvSpPr/>
          <p:nvPr/>
        </p:nvSpPr>
        <p:spPr>
          <a:xfrm>
            <a:off x="7748895" y="3984171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0CFFDBD-E44C-4560-87A5-D51F6DADA506}"/>
              </a:ext>
            </a:extLst>
          </p:cNvPr>
          <p:cNvSpPr/>
          <p:nvPr/>
        </p:nvSpPr>
        <p:spPr>
          <a:xfrm>
            <a:off x="9349459" y="3984170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49C8D38-45AF-4263-AA1C-B21573B7AADB}"/>
              </a:ext>
            </a:extLst>
          </p:cNvPr>
          <p:cNvSpPr/>
          <p:nvPr/>
        </p:nvSpPr>
        <p:spPr>
          <a:xfrm>
            <a:off x="6146782" y="2647741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3849F49-7B82-4981-8940-88C8BB9FECB0}"/>
              </a:ext>
            </a:extLst>
          </p:cNvPr>
          <p:cNvSpPr/>
          <p:nvPr/>
        </p:nvSpPr>
        <p:spPr>
          <a:xfrm rot="5400000">
            <a:off x="8579924" y="1928446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894DB8-8780-447D-BF74-233A2759BE7F}"/>
              </a:ext>
            </a:extLst>
          </p:cNvPr>
          <p:cNvSpPr/>
          <p:nvPr/>
        </p:nvSpPr>
        <p:spPr>
          <a:xfrm>
            <a:off x="2046453" y="1986226"/>
            <a:ext cx="3334375" cy="3047998"/>
          </a:xfrm>
          <a:prstGeom prst="rect">
            <a:avLst/>
          </a:prstGeom>
          <a:noFill/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463D971-BAA3-4280-9BA7-BA4908C4E0C1}"/>
              </a:ext>
            </a:extLst>
          </p:cNvPr>
          <p:cNvSpPr txBox="1"/>
          <p:nvPr/>
        </p:nvSpPr>
        <p:spPr>
          <a:xfrm>
            <a:off x="341644" y="1203789"/>
            <a:ext cx="469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assuming</a:t>
            </a:r>
            <a:r>
              <a:rPr lang="de-DE" dirty="0"/>
              <a:t> </a:t>
            </a:r>
            <a:r>
              <a:rPr lang="de-DE" dirty="0" err="1"/>
              <a:t>sorting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area</a:t>
            </a:r>
            <a:endParaRPr lang="de-DE" dirty="0"/>
          </a:p>
        </p:txBody>
      </p:sp>
      <p:pic>
        <p:nvPicPr>
          <p:cNvPr id="4" name="Grafik 3" descr="Kreis mit Pfeil nach links">
            <a:hlinkClick r:id="rId2" action="ppaction://hlinksldjump"/>
            <a:extLst>
              <a:ext uri="{FF2B5EF4-FFF2-40B4-BE49-F238E27FC236}">
                <a16:creationId xmlns:a16="http://schemas.microsoft.com/office/drawing/2014/main" id="{76F20969-A235-4C67-9BC1-A888580C70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9457" y="5587049"/>
            <a:ext cx="430235" cy="430235"/>
          </a:xfrm>
          <a:prstGeom prst="rect">
            <a:avLst/>
          </a:prstGeom>
        </p:spPr>
      </p:pic>
      <p:grpSp>
        <p:nvGrpSpPr>
          <p:cNvPr id="18" name="Gruppieren 43">
            <a:extLst>
              <a:ext uri="{FF2B5EF4-FFF2-40B4-BE49-F238E27FC236}">
                <a16:creationId xmlns:a16="http://schemas.microsoft.com/office/drawing/2014/main" id="{A8D89FA7-3BF7-2444-A12F-E5E805411C18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19" name="Gruppieren 44">
              <a:extLst>
                <a:ext uri="{FF2B5EF4-FFF2-40B4-BE49-F238E27FC236}">
                  <a16:creationId xmlns:a16="http://schemas.microsoft.com/office/drawing/2014/main" id="{1EE169C2-8396-2744-8670-22D17550776F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21" name="Freihandform: Form 46">
                <a:extLst>
                  <a:ext uri="{FF2B5EF4-FFF2-40B4-BE49-F238E27FC236}">
                    <a16:creationId xmlns:a16="http://schemas.microsoft.com/office/drawing/2014/main" id="{6A107655-6E24-E542-8A6E-ABDBA09947FC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2" name="Freihandform: Form 47">
                <a:extLst>
                  <a:ext uri="{FF2B5EF4-FFF2-40B4-BE49-F238E27FC236}">
                    <a16:creationId xmlns:a16="http://schemas.microsoft.com/office/drawing/2014/main" id="{DDD39357-731A-A84C-8874-2BE9C7348AF7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24" name="Rechteck 48">
                <a:extLst>
                  <a:ext uri="{FF2B5EF4-FFF2-40B4-BE49-F238E27FC236}">
                    <a16:creationId xmlns:a16="http://schemas.microsoft.com/office/drawing/2014/main" id="{60B22793-C700-2449-8DB9-9324AC66F0EB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26" name="Rechteck 49">
                <a:extLst>
                  <a:ext uri="{FF2B5EF4-FFF2-40B4-BE49-F238E27FC236}">
                    <a16:creationId xmlns:a16="http://schemas.microsoft.com/office/drawing/2014/main" id="{7245535C-AD2A-A341-B604-578CBF612399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28" name="Textfeld 51">
                <a:extLst>
                  <a:ext uri="{FF2B5EF4-FFF2-40B4-BE49-F238E27FC236}">
                    <a16:creationId xmlns:a16="http://schemas.microsoft.com/office/drawing/2014/main" id="{95054A9B-BE7D-2D4E-BBBB-DDF78B2C265D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0" name="Textfeld 45">
              <a:extLst>
                <a:ext uri="{FF2B5EF4-FFF2-40B4-BE49-F238E27FC236}">
                  <a16:creationId xmlns:a16="http://schemas.microsoft.com/office/drawing/2014/main" id="{35C2C6C7-9C6E-D042-8789-18CD94222105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2054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E58EC7D-C8A0-43D9-90E7-4A18E2720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Extreme Points: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sort</a:t>
            </a:r>
            <a:r>
              <a:rPr lang="de-DE" dirty="0"/>
              <a:t>?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D31485E-1593-4808-9DA4-B38446202CED}"/>
              </a:ext>
            </a:extLst>
          </p:cNvPr>
          <p:cNvSpPr/>
          <p:nvPr/>
        </p:nvSpPr>
        <p:spPr>
          <a:xfrm>
            <a:off x="449935" y="3044926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1B3BE7E-3A6C-411F-B4B0-84E2BE1AE65D}"/>
              </a:ext>
            </a:extLst>
          </p:cNvPr>
          <p:cNvSpPr/>
          <p:nvPr/>
        </p:nvSpPr>
        <p:spPr>
          <a:xfrm>
            <a:off x="449934" y="1994873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C427545-67CC-4625-8CC4-8D19E7BFAB23}"/>
              </a:ext>
            </a:extLst>
          </p:cNvPr>
          <p:cNvSpPr/>
          <p:nvPr/>
        </p:nvSpPr>
        <p:spPr>
          <a:xfrm>
            <a:off x="2847066" y="2656389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9264C66-FE37-48A5-9CC6-4D6B8EAE4C96}"/>
              </a:ext>
            </a:extLst>
          </p:cNvPr>
          <p:cNvSpPr/>
          <p:nvPr/>
        </p:nvSpPr>
        <p:spPr>
          <a:xfrm rot="5400000">
            <a:off x="1179878" y="3375684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D084221-87AD-43C0-8BD8-5982D62663B2}"/>
              </a:ext>
            </a:extLst>
          </p:cNvPr>
          <p:cNvSpPr/>
          <p:nvPr/>
        </p:nvSpPr>
        <p:spPr>
          <a:xfrm>
            <a:off x="449933" y="1994873"/>
            <a:ext cx="3334375" cy="3047998"/>
          </a:xfrm>
          <a:prstGeom prst="rect">
            <a:avLst/>
          </a:prstGeom>
          <a:noFill/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5D031B4-26B5-4C15-A88D-5B5BDF802C92}"/>
              </a:ext>
            </a:extLst>
          </p:cNvPr>
          <p:cNvSpPr txBox="1"/>
          <p:nvPr/>
        </p:nvSpPr>
        <p:spPr>
          <a:xfrm>
            <a:off x="341644" y="1203789"/>
            <a:ext cx="469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sorting</a:t>
            </a:r>
            <a:r>
              <a:rPr lang="de-DE" dirty="0"/>
              <a:t>: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54E296F-0961-4518-85F8-48736DE0AF8F}"/>
              </a:ext>
            </a:extLst>
          </p:cNvPr>
          <p:cNvSpPr txBox="1"/>
          <p:nvPr/>
        </p:nvSpPr>
        <p:spPr>
          <a:xfrm>
            <a:off x="7157778" y="1206800"/>
            <a:ext cx="469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sorting</a:t>
            </a:r>
            <a:r>
              <a:rPr lang="de-DE" dirty="0"/>
              <a:t>: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9FC6BFE-501E-41F9-8E8D-FC4544C11500}"/>
              </a:ext>
            </a:extLst>
          </p:cNvPr>
          <p:cNvSpPr/>
          <p:nvPr/>
        </p:nvSpPr>
        <p:spPr>
          <a:xfrm>
            <a:off x="5056802" y="3992818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088215A-FB23-41DB-BACC-0E5F2C6FEC5A}"/>
              </a:ext>
            </a:extLst>
          </p:cNvPr>
          <p:cNvSpPr/>
          <p:nvPr/>
        </p:nvSpPr>
        <p:spPr>
          <a:xfrm>
            <a:off x="7049423" y="3992817"/>
            <a:ext cx="1050053" cy="1050053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F498247-D4FA-4598-B37F-B64DE09F6365}"/>
              </a:ext>
            </a:extLst>
          </p:cNvPr>
          <p:cNvSpPr/>
          <p:nvPr/>
        </p:nvSpPr>
        <p:spPr>
          <a:xfrm>
            <a:off x="6101530" y="2656389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77CC8CD8-E385-4295-A84D-10F776FCC6D6}"/>
              </a:ext>
            </a:extLst>
          </p:cNvPr>
          <p:cNvSpPr/>
          <p:nvPr/>
        </p:nvSpPr>
        <p:spPr>
          <a:xfrm>
            <a:off x="5056801" y="1994873"/>
            <a:ext cx="3334375" cy="3047998"/>
          </a:xfrm>
          <a:prstGeom prst="rect">
            <a:avLst/>
          </a:prstGeom>
          <a:noFill/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4B1B3C6-69FD-4451-81D2-64223679FBF7}"/>
              </a:ext>
            </a:extLst>
          </p:cNvPr>
          <p:cNvSpPr/>
          <p:nvPr/>
        </p:nvSpPr>
        <p:spPr>
          <a:xfrm rot="5400000">
            <a:off x="9256562" y="3375684"/>
            <a:ext cx="947893" cy="2386483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40A07AFD-846A-423E-999D-E3DD3A510730}"/>
              </a:ext>
            </a:extLst>
          </p:cNvPr>
          <p:cNvSpPr/>
          <p:nvPr/>
        </p:nvSpPr>
        <p:spPr>
          <a:xfrm>
            <a:off x="8525241" y="1994873"/>
            <a:ext cx="3334375" cy="3047998"/>
          </a:xfrm>
          <a:prstGeom prst="rect">
            <a:avLst/>
          </a:prstGeom>
          <a:noFill/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 descr="Kreis mit Pfeil nach links">
            <a:hlinkClick r:id="rId2" action="ppaction://hlinksldjump"/>
            <a:extLst>
              <a:ext uri="{FF2B5EF4-FFF2-40B4-BE49-F238E27FC236}">
                <a16:creationId xmlns:a16="http://schemas.microsoft.com/office/drawing/2014/main" id="{61C287F5-A762-46B2-A086-7FD324D384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99457" y="5587049"/>
            <a:ext cx="430235" cy="430235"/>
          </a:xfrm>
          <a:prstGeom prst="rect">
            <a:avLst/>
          </a:prstGeom>
        </p:spPr>
      </p:pic>
      <p:grpSp>
        <p:nvGrpSpPr>
          <p:cNvPr id="25" name="Gruppieren 43">
            <a:extLst>
              <a:ext uri="{FF2B5EF4-FFF2-40B4-BE49-F238E27FC236}">
                <a16:creationId xmlns:a16="http://schemas.microsoft.com/office/drawing/2014/main" id="{D9A5DDC6-3C7C-8E48-B32B-04946D8B13D5}"/>
              </a:ext>
            </a:extLst>
          </p:cNvPr>
          <p:cNvGrpSpPr/>
          <p:nvPr/>
        </p:nvGrpSpPr>
        <p:grpSpPr>
          <a:xfrm>
            <a:off x="7927551" y="178046"/>
            <a:ext cx="3942716" cy="546975"/>
            <a:chOff x="3127631" y="2887116"/>
            <a:chExt cx="4644773" cy="644373"/>
          </a:xfrm>
        </p:grpSpPr>
        <p:grpSp>
          <p:nvGrpSpPr>
            <p:cNvPr id="27" name="Gruppieren 44">
              <a:extLst>
                <a:ext uri="{FF2B5EF4-FFF2-40B4-BE49-F238E27FC236}">
                  <a16:creationId xmlns:a16="http://schemas.microsoft.com/office/drawing/2014/main" id="{9B3C02B8-0E7A-634A-A059-0244869B7396}"/>
                </a:ext>
              </a:extLst>
            </p:cNvPr>
            <p:cNvGrpSpPr/>
            <p:nvPr/>
          </p:nvGrpSpPr>
          <p:grpSpPr>
            <a:xfrm>
              <a:off x="3127631" y="2887116"/>
              <a:ext cx="4644773" cy="644373"/>
              <a:chOff x="3101424" y="3125168"/>
              <a:chExt cx="6438752" cy="893255"/>
            </a:xfrm>
          </p:grpSpPr>
          <p:sp>
            <p:nvSpPr>
              <p:cNvPr id="31" name="Freihandform: Form 46">
                <a:extLst>
                  <a:ext uri="{FF2B5EF4-FFF2-40B4-BE49-F238E27FC236}">
                    <a16:creationId xmlns:a16="http://schemas.microsoft.com/office/drawing/2014/main" id="{B01C59F2-D971-224E-AC90-B682C1211145}"/>
                  </a:ext>
                </a:extLst>
              </p:cNvPr>
              <p:cNvSpPr/>
              <p:nvPr/>
            </p:nvSpPr>
            <p:spPr>
              <a:xfrm>
                <a:off x="6214533" y="3125171"/>
                <a:ext cx="1847580" cy="893252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0 w 5144285"/>
                  <a:gd name="connsiteY5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6710" tIns="173355" rIns="601106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3" name="Freihandform: Form 47">
                <a:extLst>
                  <a:ext uri="{FF2B5EF4-FFF2-40B4-BE49-F238E27FC236}">
                    <a16:creationId xmlns:a16="http://schemas.microsoft.com/office/drawing/2014/main" id="{7F0C1322-95AC-1341-BC78-6AAE088AD097}"/>
                  </a:ext>
                </a:extLst>
              </p:cNvPr>
              <p:cNvSpPr/>
              <p:nvPr/>
            </p:nvSpPr>
            <p:spPr>
              <a:xfrm>
                <a:off x="7692596" y="3125168"/>
                <a:ext cx="1847580" cy="893251"/>
              </a:xfrm>
              <a:custGeom>
                <a:avLst/>
                <a:gdLst>
                  <a:gd name="connsiteX0" fmla="*/ 0 w 5144285"/>
                  <a:gd name="connsiteY0" fmla="*/ 0 h 2057714"/>
                  <a:gd name="connsiteX1" fmla="*/ 4115428 w 5144285"/>
                  <a:gd name="connsiteY1" fmla="*/ 0 h 2057714"/>
                  <a:gd name="connsiteX2" fmla="*/ 5144285 w 5144285"/>
                  <a:gd name="connsiteY2" fmla="*/ 1028857 h 2057714"/>
                  <a:gd name="connsiteX3" fmla="*/ 4115428 w 5144285"/>
                  <a:gd name="connsiteY3" fmla="*/ 2057714 h 2057714"/>
                  <a:gd name="connsiteX4" fmla="*/ 0 w 5144285"/>
                  <a:gd name="connsiteY4" fmla="*/ 2057714 h 2057714"/>
                  <a:gd name="connsiteX5" fmla="*/ 1028857 w 5144285"/>
                  <a:gd name="connsiteY5" fmla="*/ 1028857 h 2057714"/>
                  <a:gd name="connsiteX6" fmla="*/ 0 w 5144285"/>
                  <a:gd name="connsiteY6" fmla="*/ 0 h 205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4285" h="2057714">
                    <a:moveTo>
                      <a:pt x="0" y="0"/>
                    </a:moveTo>
                    <a:lnTo>
                      <a:pt x="4115428" y="0"/>
                    </a:lnTo>
                    <a:lnTo>
                      <a:pt x="5144285" y="1028857"/>
                    </a:lnTo>
                    <a:lnTo>
                      <a:pt x="4115428" y="2057714"/>
                    </a:lnTo>
                    <a:lnTo>
                      <a:pt x="0" y="2057714"/>
                    </a:lnTo>
                    <a:lnTo>
                      <a:pt x="1028857" y="1028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0A7">
                  <a:alpha val="50196"/>
                </a:srgb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88890" tIns="173355" rIns="1115535" bIns="173355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de-DE" sz="1050" kern="12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  <p:sp>
            <p:nvSpPr>
              <p:cNvPr id="34" name="Rechteck 48">
                <a:extLst>
                  <a:ext uri="{FF2B5EF4-FFF2-40B4-BE49-F238E27FC236}">
                    <a16:creationId xmlns:a16="http://schemas.microsoft.com/office/drawing/2014/main" id="{4228F323-B469-E14A-9D5E-345454A1DFFB}"/>
                  </a:ext>
                </a:extLst>
              </p:cNvPr>
              <p:cNvSpPr/>
              <p:nvPr/>
            </p:nvSpPr>
            <p:spPr>
              <a:xfrm>
                <a:off x="4664608" y="3135605"/>
                <a:ext cx="1540932" cy="87142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1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Genetic Approach</a:t>
                </a:r>
              </a:p>
            </p:txBody>
          </p:sp>
          <p:sp>
            <p:nvSpPr>
              <p:cNvPr id="35" name="Rechteck 49">
                <a:extLst>
                  <a:ext uri="{FF2B5EF4-FFF2-40B4-BE49-F238E27FC236}">
                    <a16:creationId xmlns:a16="http://schemas.microsoft.com/office/drawing/2014/main" id="{0C5EEEF2-931A-CE4B-92CF-9AFB71916BB0}"/>
                  </a:ext>
                </a:extLst>
              </p:cNvPr>
              <p:cNvSpPr/>
              <p:nvPr/>
            </p:nvSpPr>
            <p:spPr>
              <a:xfrm>
                <a:off x="3101424" y="3136563"/>
                <a:ext cx="1540932" cy="870469"/>
              </a:xfrm>
              <a:prstGeom prst="rect">
                <a:avLst/>
              </a:prstGeom>
              <a:solidFill>
                <a:srgbClr val="0090A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5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Split Model</a:t>
                </a:r>
              </a:p>
            </p:txBody>
          </p:sp>
          <p:sp>
            <p:nvSpPr>
              <p:cNvPr id="37" name="Textfeld 51">
                <a:extLst>
                  <a:ext uri="{FF2B5EF4-FFF2-40B4-BE49-F238E27FC236}">
                    <a16:creationId xmlns:a16="http://schemas.microsoft.com/office/drawing/2014/main" id="{E57340EE-F848-A846-AFC8-4F990101789A}"/>
                  </a:ext>
                </a:extLst>
              </p:cNvPr>
              <p:cNvSpPr txBox="1"/>
              <p:nvPr/>
            </p:nvSpPr>
            <p:spPr>
              <a:xfrm>
                <a:off x="7932980" y="3230155"/>
                <a:ext cx="1540934" cy="67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Peak </a:t>
                </a:r>
                <a:r>
                  <a:rPr lang="de-DE" sz="1050" dirty="0" err="1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Filling</a:t>
                </a:r>
                <a:r>
                  <a:rPr lang="de-DE" sz="1050" dirty="0">
                    <a:solidFill>
                      <a:schemeClr val="bg1"/>
                    </a:solidFill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Slice Push</a:t>
                </a:r>
              </a:p>
            </p:txBody>
          </p:sp>
        </p:grpSp>
        <p:sp>
          <p:nvSpPr>
            <p:cNvPr id="29" name="Textfeld 45">
              <a:extLst>
                <a:ext uri="{FF2B5EF4-FFF2-40B4-BE49-F238E27FC236}">
                  <a16:creationId xmlns:a16="http://schemas.microsoft.com/office/drawing/2014/main" id="{7D7E5052-A8CC-4F45-8A3C-4070B6113D31}"/>
                </a:ext>
              </a:extLst>
            </p:cNvPr>
            <p:cNvSpPr txBox="1"/>
            <p:nvPr/>
          </p:nvSpPr>
          <p:spPr>
            <a:xfrm>
              <a:off x="5392079" y="2964217"/>
              <a:ext cx="1111594" cy="48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  <a:ea typeface="Microsoft JhengHei Light" panose="020B0304030504040204" pitchFamily="34" charset="-120"/>
                </a:rPr>
                <a:t>Extreme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3585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16DDEB-524C-48CF-BF5F-AC372B8A76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sz="1800" b="1" dirty="0"/>
              <a:t>Highlights on Amazon</a:t>
            </a:r>
            <a:r>
              <a:rPr lang="en-US" sz="1800" b="1" dirty="0">
                <a:ea typeface="+mn-lt"/>
                <a:cs typeface="+mn-lt"/>
              </a:rPr>
              <a:t>'</a:t>
            </a:r>
            <a:r>
              <a:rPr lang="en-US" sz="1800" b="1" dirty="0"/>
              <a:t>s solution to this problem:</a:t>
            </a:r>
          </a:p>
          <a:p>
            <a:pPr marL="0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Software system displays the suitable box sizes to pick from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Launches a pilot project on testing robots that create custom sized carton wrapping</a:t>
            </a:r>
            <a:r>
              <a:rPr lang="en-US" baseline="30000" dirty="0"/>
              <a:t>4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Limitations:</a:t>
            </a:r>
          </a:p>
          <a:p>
            <a:pPr lvl="2"/>
            <a:r>
              <a:rPr lang="en-US" sz="1800" dirty="0"/>
              <a:t>Practical feasibility</a:t>
            </a:r>
          </a:p>
          <a:p>
            <a:pPr lvl="2"/>
            <a:r>
              <a:rPr lang="en-US" sz="1800" dirty="0"/>
              <a:t>Not possible to fully replace human workers in the near future</a:t>
            </a:r>
          </a:p>
          <a:p>
            <a:pPr lvl="2"/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Currently, only a handful of small players are offering solutions in this area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77AC86-1FD1-4C95-9C17-E2BA8099B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: Industry </a:t>
            </a:r>
            <a:r>
              <a:rPr lang="de-DE" dirty="0" err="1"/>
              <a:t>benchmarks</a:t>
            </a:r>
            <a:endParaRPr lang="de-DE" dirty="0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E14B96E6-193C-483F-9483-C6D969BB5143}"/>
              </a:ext>
            </a:extLst>
          </p:cNvPr>
          <p:cNvSpPr txBox="1"/>
          <p:nvPr/>
        </p:nvSpPr>
        <p:spPr>
          <a:xfrm>
            <a:off x="262978" y="5888017"/>
            <a:ext cx="11133958" cy="2000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700" baseline="30000" dirty="0">
                <a:ea typeface="+mn-lt"/>
                <a:cs typeface="+mn-lt"/>
              </a:rPr>
              <a:t>4 </a:t>
            </a:r>
            <a:r>
              <a:rPr lang="en-US" sz="700" dirty="0">
                <a:ea typeface="+mn-lt"/>
                <a:cs typeface="+mn-lt"/>
              </a:rPr>
              <a:t>https://www.reuters.com/article/us-amazon-com-automation-exclusive/exclusive-amazon-rolls-out-machines-that-pack-orders-and-replace-jobs-idUSKCN1SJ0X1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96513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C0D3-340F-4336-8D8A-7C1BBC7A6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>
                <a:ea typeface="Microsoft JhengHei"/>
              </a:rPr>
              <a:t>Introducing the problem: Business Use Case @INFORM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319B36-61F9-498D-AA6E-2C57F5627BE0}"/>
              </a:ext>
            </a:extLst>
          </p:cNvPr>
          <p:cNvSpPr txBox="1"/>
          <p:nvPr/>
        </p:nvSpPr>
        <p:spPr>
          <a:xfrm>
            <a:off x="5783891" y="1128425"/>
            <a:ext cx="6079688" cy="46011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Great complement to </a:t>
            </a:r>
            <a:r>
              <a:rPr lang="en-US" dirty="0" err="1">
                <a:ea typeface="+mn-lt"/>
                <a:cs typeface="+mn-lt"/>
              </a:rPr>
              <a:t>SyncroTess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First mover advantage as a big player</a:t>
            </a: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Reap the benefits of trickle-up</a:t>
            </a: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Clr>
                <a:srgbClr val="0090A7"/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+mn-lt"/>
                <a:cs typeface="+mn-lt"/>
              </a:rPr>
              <a:t>In-line with INFORM's characteristic on being environment-friendly</a:t>
            </a:r>
            <a:endParaRPr lang="en-US" dirty="0">
              <a:ea typeface="Microsoft JhengHei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A403D8-F0C0-4239-8896-2EC5CA25B99C}"/>
              </a:ext>
            </a:extLst>
          </p:cNvPr>
          <p:cNvGrpSpPr/>
          <p:nvPr/>
        </p:nvGrpSpPr>
        <p:grpSpPr>
          <a:xfrm>
            <a:off x="561923" y="1002749"/>
            <a:ext cx="4951335" cy="4742593"/>
            <a:chOff x="2661826" y="0"/>
            <a:chExt cx="6441632" cy="6117010"/>
          </a:xfrm>
        </p:grpSpPr>
        <p:pic>
          <p:nvPicPr>
            <p:cNvPr id="5" name="Graphic 4" descr="Box">
              <a:extLst>
                <a:ext uri="{FF2B5EF4-FFF2-40B4-BE49-F238E27FC236}">
                  <a16:creationId xmlns:a16="http://schemas.microsoft.com/office/drawing/2014/main" id="{E85D960E-E984-4F45-90D1-0CFBDB589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38412" y="5202610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Truck">
              <a:extLst>
                <a:ext uri="{FF2B5EF4-FFF2-40B4-BE49-F238E27FC236}">
                  <a16:creationId xmlns:a16="http://schemas.microsoft.com/office/drawing/2014/main" id="{A2B80B47-0ADB-4F2F-8265-93DF55BC6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14146" y="3354355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Stopwatch">
              <a:extLst>
                <a:ext uri="{FF2B5EF4-FFF2-40B4-BE49-F238E27FC236}">
                  <a16:creationId xmlns:a16="http://schemas.microsoft.com/office/drawing/2014/main" id="{7E4C36BE-7D31-4C05-BE38-0A8E52209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338412" y="1506100"/>
              <a:ext cx="914400" cy="914400"/>
            </a:xfrm>
            <a:prstGeom prst="rect">
              <a:avLst/>
            </a:prstGeom>
          </p:spPr>
        </p:pic>
        <p:pic>
          <p:nvPicPr>
            <p:cNvPr id="8" name="Graphic 7" descr="Gold bars">
              <a:extLst>
                <a:ext uri="{FF2B5EF4-FFF2-40B4-BE49-F238E27FC236}">
                  <a16:creationId xmlns:a16="http://schemas.microsoft.com/office/drawing/2014/main" id="{5FA10FCD-BC4B-45DE-A211-A086A22C3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89058" y="3354355"/>
              <a:ext cx="914400" cy="914400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9158A38-07E3-44A3-B7AF-E8B6C87259CB}"/>
                </a:ext>
              </a:extLst>
            </p:cNvPr>
            <p:cNvCxnSpPr>
              <a:cxnSpLocks/>
              <a:stCxn id="5" idx="0"/>
              <a:endCxn id="20" idx="2"/>
            </p:cNvCxnSpPr>
            <p:nvPr/>
          </p:nvCxnSpPr>
          <p:spPr>
            <a:xfrm flipH="1" flipV="1">
              <a:off x="5210834" y="4268755"/>
              <a:ext cx="584778" cy="933855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phic 9" descr="Money">
              <a:extLst>
                <a:ext uri="{FF2B5EF4-FFF2-40B4-BE49-F238E27FC236}">
                  <a16:creationId xmlns:a16="http://schemas.microsoft.com/office/drawing/2014/main" id="{B21AEBB3-A2BC-4499-9F3B-DC8709314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338412" y="0"/>
              <a:ext cx="914400" cy="9144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07D805-C5BF-43D3-AD07-749AFBB2DA9F}"/>
                </a:ext>
              </a:extLst>
            </p:cNvPr>
            <p:cNvCxnSpPr>
              <a:stCxn id="5" idx="0"/>
              <a:endCxn id="6" idx="2"/>
            </p:cNvCxnSpPr>
            <p:nvPr/>
          </p:nvCxnSpPr>
          <p:spPr>
            <a:xfrm flipV="1">
              <a:off x="5795612" y="4268755"/>
              <a:ext cx="675734" cy="933855"/>
            </a:xfrm>
            <a:prstGeom prst="straightConnector1">
              <a:avLst/>
            </a:prstGeom>
            <a:ln w="25400">
              <a:solidFill>
                <a:srgbClr val="0090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D118A92-0DE3-494F-9F9C-F31F1CCF7AAA}"/>
                </a:ext>
              </a:extLst>
            </p:cNvPr>
            <p:cNvCxnSpPr>
              <a:cxnSpLocks/>
              <a:stCxn id="5" idx="1"/>
              <a:endCxn id="19" idx="2"/>
            </p:cNvCxnSpPr>
            <p:nvPr/>
          </p:nvCxnSpPr>
          <p:spPr>
            <a:xfrm flipH="1" flipV="1">
              <a:off x="3077474" y="4268756"/>
              <a:ext cx="2260938" cy="1391054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3B28AFB-349A-4794-8419-06F14945E891}"/>
                </a:ext>
              </a:extLst>
            </p:cNvPr>
            <p:cNvCxnSpPr>
              <a:cxnSpLocks/>
              <a:stCxn id="5" idx="3"/>
              <a:endCxn id="8" idx="2"/>
            </p:cNvCxnSpPr>
            <p:nvPr/>
          </p:nvCxnSpPr>
          <p:spPr>
            <a:xfrm flipV="1">
              <a:off x="6252812" y="4268755"/>
              <a:ext cx="2393446" cy="1391055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093CA93-08FF-4DCD-B00C-5FDF64938AD8}"/>
                </a:ext>
              </a:extLst>
            </p:cNvPr>
            <p:cNvCxnSpPr>
              <a:cxnSpLocks/>
              <a:stCxn id="19" idx="0"/>
              <a:endCxn id="7" idx="1"/>
            </p:cNvCxnSpPr>
            <p:nvPr/>
          </p:nvCxnSpPr>
          <p:spPr>
            <a:xfrm flipV="1">
              <a:off x="3077474" y="1963301"/>
              <a:ext cx="2260938" cy="1474160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D46192B-3F7B-4EBF-8FA7-2A13E7781110}"/>
                </a:ext>
              </a:extLst>
            </p:cNvPr>
            <p:cNvCxnSpPr>
              <a:cxnSpLocks/>
              <a:stCxn id="20" idx="0"/>
              <a:endCxn id="7" idx="2"/>
            </p:cNvCxnSpPr>
            <p:nvPr/>
          </p:nvCxnSpPr>
          <p:spPr>
            <a:xfrm flipV="1">
              <a:off x="5210834" y="2420500"/>
              <a:ext cx="584778" cy="933855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8FC4658-65A8-4DB4-8AA8-9E6D57A01B32}"/>
                </a:ext>
              </a:extLst>
            </p:cNvPr>
            <p:cNvCxnSpPr>
              <a:cxnSpLocks/>
              <a:stCxn id="6" idx="0"/>
              <a:endCxn id="7" idx="2"/>
            </p:cNvCxnSpPr>
            <p:nvPr/>
          </p:nvCxnSpPr>
          <p:spPr>
            <a:xfrm flipH="1" flipV="1">
              <a:off x="5795612" y="2420500"/>
              <a:ext cx="675734" cy="933855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F87EC1F-C160-4C1D-AD7C-D556DE2BD897}"/>
                </a:ext>
              </a:extLst>
            </p:cNvPr>
            <p:cNvCxnSpPr>
              <a:cxnSpLocks/>
              <a:stCxn id="8" idx="0"/>
              <a:endCxn id="7" idx="3"/>
            </p:cNvCxnSpPr>
            <p:nvPr/>
          </p:nvCxnSpPr>
          <p:spPr>
            <a:xfrm flipH="1" flipV="1">
              <a:off x="6252812" y="1963300"/>
              <a:ext cx="2393446" cy="1391055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4ECF836-CB1A-46C1-82D1-0619710E4FF4}"/>
                </a:ext>
              </a:extLst>
            </p:cNvPr>
            <p:cNvCxnSpPr>
              <a:cxnSpLocks/>
              <a:stCxn id="7" idx="0"/>
              <a:endCxn id="10" idx="2"/>
            </p:cNvCxnSpPr>
            <p:nvPr/>
          </p:nvCxnSpPr>
          <p:spPr>
            <a:xfrm flipV="1">
              <a:off x="5795612" y="914400"/>
              <a:ext cx="0" cy="591700"/>
            </a:xfrm>
            <a:prstGeom prst="straightConnector1">
              <a:avLst/>
            </a:prstGeom>
            <a:ln w="25400">
              <a:solidFill>
                <a:srgbClr val="0090A7"/>
              </a:solidFill>
              <a:headEnd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phic 18" descr="Tools">
              <a:extLst>
                <a:ext uri="{FF2B5EF4-FFF2-40B4-BE49-F238E27FC236}">
                  <a16:creationId xmlns:a16="http://schemas.microsoft.com/office/drawing/2014/main" id="{8D0BFF64-A5F9-4166-906D-85F69A8F1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661826" y="3437460"/>
              <a:ext cx="831295" cy="831296"/>
            </a:xfrm>
            <a:prstGeom prst="rect">
              <a:avLst/>
            </a:prstGeom>
          </p:spPr>
        </p:pic>
        <p:pic>
          <p:nvPicPr>
            <p:cNvPr id="20" name="Graphic 19" descr="Box trolley">
              <a:extLst>
                <a:ext uri="{FF2B5EF4-FFF2-40B4-BE49-F238E27FC236}">
                  <a16:creationId xmlns:a16="http://schemas.microsoft.com/office/drawing/2014/main" id="{497D98B6-B678-476E-B86C-AA1C30558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753634" y="335435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041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D2CC1B-4C5B-4286-8C5D-8A6D43CDB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: Conflict of </a:t>
            </a:r>
            <a:r>
              <a:rPr lang="de-DE" dirty="0" err="1"/>
              <a:t>objectives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8D7918D-A500-498F-B499-ECDCF20DA7FD}"/>
              </a:ext>
            </a:extLst>
          </p:cNvPr>
          <p:cNvSpPr txBox="1"/>
          <p:nvPr/>
        </p:nvSpPr>
        <p:spPr>
          <a:xfrm>
            <a:off x="5286984" y="1047363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Cost</a:t>
            </a:r>
            <a:r>
              <a:rPr lang="de-DE" dirty="0"/>
              <a:t>/Boxes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B556EB8-A8E9-4AAD-BE6B-F2809B569EC3}"/>
              </a:ext>
            </a:extLst>
          </p:cNvPr>
          <p:cNvSpPr txBox="1"/>
          <p:nvPr/>
        </p:nvSpPr>
        <p:spPr>
          <a:xfrm>
            <a:off x="2210736" y="5441306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Runtime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56D3225-8119-4D4E-9B31-6FCFE5906404}"/>
              </a:ext>
            </a:extLst>
          </p:cNvPr>
          <p:cNvSpPr txBox="1"/>
          <p:nvPr/>
        </p:nvSpPr>
        <p:spPr>
          <a:xfrm>
            <a:off x="8606299" y="5441306"/>
            <a:ext cx="163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Applicability</a:t>
            </a:r>
            <a:endParaRPr lang="de-DE" dirty="0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7DEB929B-702C-492B-A0C6-B127D81D4BD4}"/>
              </a:ext>
            </a:extLst>
          </p:cNvPr>
          <p:cNvSpPr/>
          <p:nvPr/>
        </p:nvSpPr>
        <p:spPr>
          <a:xfrm>
            <a:off x="3510818" y="1416695"/>
            <a:ext cx="5170363" cy="4062456"/>
          </a:xfrm>
          <a:prstGeom prst="triangle">
            <a:avLst/>
          </a:prstGeom>
          <a:noFill/>
          <a:ln w="28575" cap="flat" cmpd="sng" algn="ctr">
            <a:solidFill>
              <a:srgbClr val="0090A7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D928BCB-1B12-4B9B-AFE5-04233F2C84D7}"/>
              </a:ext>
            </a:extLst>
          </p:cNvPr>
          <p:cNvCxnSpPr>
            <a:cxnSpLocks/>
            <a:stCxn id="9" idx="0"/>
          </p:cNvCxnSpPr>
          <p:nvPr/>
        </p:nvCxnSpPr>
        <p:spPr>
          <a:xfrm>
            <a:off x="6096000" y="1416695"/>
            <a:ext cx="0" cy="2660689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32CFA1F-B0F7-49E1-A362-0FA77B3B50FA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4077383"/>
            <a:ext cx="2585187" cy="1401768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AB153DA-778D-4661-977F-BE119AE3A9A2}"/>
              </a:ext>
            </a:extLst>
          </p:cNvPr>
          <p:cNvCxnSpPr>
            <a:cxnSpLocks/>
            <a:stCxn id="9" idx="2"/>
          </p:cNvCxnSpPr>
          <p:nvPr/>
        </p:nvCxnSpPr>
        <p:spPr>
          <a:xfrm flipV="1">
            <a:off x="3510818" y="4077382"/>
            <a:ext cx="2585181" cy="1401769"/>
          </a:xfrm>
          <a:prstGeom prst="line">
            <a:avLst/>
          </a:prstGeom>
          <a:ln w="12700">
            <a:solidFill>
              <a:srgbClr val="0090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4AD8930D-B91C-466E-A3E9-94A4E45F0480}"/>
              </a:ext>
            </a:extLst>
          </p:cNvPr>
          <p:cNvSpPr txBox="1"/>
          <p:nvPr/>
        </p:nvSpPr>
        <p:spPr>
          <a:xfrm>
            <a:off x="5188799" y="2780618"/>
            <a:ext cx="183133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2817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AFF9BC-4AF4-41D9-9FEC-3F62ADCAA3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19300" y="969963"/>
            <a:ext cx="10172700" cy="4918075"/>
          </a:xfrm>
          <a:prstGeom prst="rect">
            <a:avLst/>
          </a:prstGeo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Introducing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rgbClr val="0090A7"/>
                </a:solidFill>
              </a:rPr>
              <a:t>Tackling </a:t>
            </a:r>
            <a:r>
              <a:rPr lang="de-DE" sz="2000" dirty="0" err="1">
                <a:solidFill>
                  <a:srgbClr val="0090A7"/>
                </a:solidFill>
              </a:rPr>
              <a:t>the</a:t>
            </a:r>
            <a:r>
              <a:rPr lang="de-DE" sz="2000" dirty="0">
                <a:solidFill>
                  <a:srgbClr val="0090A7"/>
                </a:solidFill>
              </a:rPr>
              <a:t> </a:t>
            </a:r>
            <a:r>
              <a:rPr lang="de-DE" sz="2000" dirty="0" err="1">
                <a:solidFill>
                  <a:srgbClr val="0090A7"/>
                </a:solidFill>
              </a:rPr>
              <a:t>problem</a:t>
            </a:r>
            <a:r>
              <a:rPr lang="de-DE" sz="2000" dirty="0">
                <a:solidFill>
                  <a:srgbClr val="0090A7"/>
                </a:solidFill>
              </a:rPr>
              <a:t>: </a:t>
            </a:r>
            <a:r>
              <a:rPr lang="de-DE" sz="2000" dirty="0" err="1">
                <a:solidFill>
                  <a:srgbClr val="0090A7"/>
                </a:solidFill>
              </a:rPr>
              <a:t>Assign</a:t>
            </a:r>
            <a:r>
              <a:rPr lang="de-DE" sz="2000" dirty="0">
                <a:solidFill>
                  <a:srgbClr val="0090A7"/>
                </a:solidFill>
              </a:rPr>
              <a:t> Items to Boxes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>
                <a:solidFill>
                  <a:srgbClr val="0090A7"/>
                </a:solidFill>
              </a:rPr>
              <a:t>Exact</a:t>
            </a:r>
            <a:r>
              <a:rPr lang="de-DE" sz="1200" dirty="0">
                <a:solidFill>
                  <a:srgbClr val="0090A7"/>
                </a:solidFill>
              </a:rPr>
              <a:t> Approach: Split Model</a:t>
            </a: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>
                <a:solidFill>
                  <a:srgbClr val="0090A7"/>
                </a:solidFill>
              </a:rPr>
              <a:t>Heuristic</a:t>
            </a:r>
            <a:r>
              <a:rPr lang="de-DE" sz="1200" dirty="0">
                <a:solidFill>
                  <a:srgbClr val="0090A7"/>
                </a:solidFill>
              </a:rPr>
              <a:t> Approach: Genetic </a:t>
            </a:r>
            <a:r>
              <a:rPr lang="de-DE" sz="1200" dirty="0" err="1">
                <a:solidFill>
                  <a:srgbClr val="0090A7"/>
                </a:solidFill>
              </a:rPr>
              <a:t>Algorithm</a:t>
            </a:r>
            <a:r>
              <a:rPr lang="de-DE" sz="1200" dirty="0">
                <a:solidFill>
                  <a:srgbClr val="0090A7"/>
                </a:solidFill>
              </a:rPr>
              <a:t> &amp; Best Match </a:t>
            </a:r>
            <a:r>
              <a:rPr lang="de-DE" sz="1200" dirty="0" err="1">
                <a:solidFill>
                  <a:srgbClr val="0090A7"/>
                </a:solidFill>
              </a:rPr>
              <a:t>Heuristic</a:t>
            </a:r>
            <a:endParaRPr lang="de-DE" sz="1200" dirty="0">
              <a:solidFill>
                <a:srgbClr val="0090A7"/>
              </a:solidFill>
            </a:endParaRPr>
          </a:p>
          <a:p>
            <a:pPr marL="857250" lvl="1" indent="-400050">
              <a:buFont typeface="+mj-lt"/>
              <a:buAutoNum type="romanLcPeriod"/>
            </a:pPr>
            <a:r>
              <a:rPr lang="de-DE" sz="1200" dirty="0" err="1">
                <a:solidFill>
                  <a:srgbClr val="0090A7"/>
                </a:solidFill>
              </a:rPr>
              <a:t>Heuristic</a:t>
            </a:r>
            <a:r>
              <a:rPr lang="de-DE" sz="1200" dirty="0">
                <a:solidFill>
                  <a:srgbClr val="0090A7"/>
                </a:solidFill>
              </a:rPr>
              <a:t> Approach: Extreme Points</a:t>
            </a:r>
          </a:p>
          <a:p>
            <a:pPr marL="914400" lvl="1" indent="-457200">
              <a:buFont typeface="+mj-lt"/>
              <a:buAutoNum type="alphaLcParenR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Tackling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r>
              <a:rPr lang="de-DE" sz="2000" dirty="0"/>
              <a:t>: </a:t>
            </a:r>
            <a:r>
              <a:rPr lang="de-DE" sz="2000" dirty="0" err="1"/>
              <a:t>Assign</a:t>
            </a:r>
            <a:r>
              <a:rPr lang="de-DE" sz="2000" dirty="0"/>
              <a:t> Boxes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Pallets</a:t>
            </a:r>
            <a:endParaRPr lang="de-DE" sz="2000" dirty="0"/>
          </a:p>
          <a:p>
            <a:pPr marL="914400" lvl="1" indent="-457200">
              <a:buFont typeface="+mj-lt"/>
              <a:buAutoNum type="romanLcPeriod"/>
            </a:pPr>
            <a:r>
              <a:rPr lang="de-DE" sz="1200" dirty="0" err="1"/>
              <a:t>Heuristic</a:t>
            </a:r>
            <a:r>
              <a:rPr lang="de-DE" sz="1200" dirty="0"/>
              <a:t> Approach: Peak </a:t>
            </a:r>
            <a:r>
              <a:rPr lang="de-DE" sz="1200" dirty="0" err="1"/>
              <a:t>Filling</a:t>
            </a:r>
            <a:r>
              <a:rPr lang="de-DE" sz="1200" dirty="0"/>
              <a:t> Slice Push</a:t>
            </a:r>
          </a:p>
          <a:p>
            <a:pPr marL="914400" lvl="1" indent="-457200">
              <a:buFont typeface="+mj-lt"/>
              <a:buAutoNum type="romanL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 err="1"/>
              <a:t>Comparing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endParaRPr lang="de-DE" sz="2000" dirty="0"/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Working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Python Package</a:t>
            </a:r>
          </a:p>
          <a:p>
            <a:pPr marL="457200" indent="-457200">
              <a:buFont typeface="+mj-lt"/>
              <a:buAutoNum type="arabicPeriod"/>
            </a:pPr>
            <a:endParaRPr lang="de-DE" sz="1050" dirty="0"/>
          </a:p>
          <a:p>
            <a:pPr marL="457200" indent="-457200">
              <a:buFont typeface="+mj-lt"/>
              <a:buAutoNum type="arabicPeriod"/>
            </a:pPr>
            <a:r>
              <a:rPr lang="de-DE" sz="2000" dirty="0"/>
              <a:t>Live Demo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BF4701-88D9-4F26-8FA1-361219662D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1" y="1121430"/>
            <a:ext cx="1690688" cy="4413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Agenda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9D8A2D8-2485-4A1F-B707-3E5AA1DC8F93}"/>
              </a:ext>
            </a:extLst>
          </p:cNvPr>
          <p:cNvCxnSpPr>
            <a:cxnSpLocks/>
          </p:cNvCxnSpPr>
          <p:nvPr/>
        </p:nvCxnSpPr>
        <p:spPr>
          <a:xfrm>
            <a:off x="1690487" y="0"/>
            <a:ext cx="0" cy="6858000"/>
          </a:xfrm>
          <a:prstGeom prst="line">
            <a:avLst/>
          </a:prstGeom>
          <a:ln w="12700">
            <a:solidFill>
              <a:srgbClr val="00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er 9">
            <a:extLst>
              <a:ext uri="{FF2B5EF4-FFF2-40B4-BE49-F238E27FC236}">
                <a16:creationId xmlns:a16="http://schemas.microsoft.com/office/drawing/2014/main" id="{450A761F-00CB-427C-8EAE-C2D4ADAE5F23}"/>
              </a:ext>
            </a:extLst>
          </p:cNvPr>
          <p:cNvSpPr/>
          <p:nvPr/>
        </p:nvSpPr>
        <p:spPr>
          <a:xfrm>
            <a:off x="1564487" y="1866911"/>
            <a:ext cx="252000" cy="252000"/>
          </a:xfrm>
          <a:prstGeom prst="flowChartConnector">
            <a:avLst/>
          </a:prstGeom>
          <a:solidFill>
            <a:srgbClr val="0090A7"/>
          </a:solidFill>
          <a:ln>
            <a:solidFill>
              <a:srgbClr val="009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8219FCB-3021-4AC7-BD48-B5870DCED34F}"/>
              </a:ext>
            </a:extLst>
          </p:cNvPr>
          <p:cNvSpPr/>
          <p:nvPr/>
        </p:nvSpPr>
        <p:spPr>
          <a:xfrm>
            <a:off x="8798966" y="4605334"/>
            <a:ext cx="2428875" cy="18466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de-DE" sz="600" dirty="0">
                <a:ea typeface="+mn-lt"/>
                <a:cs typeface="+mn-lt"/>
              </a:rPr>
              <a:t>https://www.flaticon.com/authors/pixel-perfect</a:t>
            </a:r>
            <a:endParaRPr lang="de-DE" sz="600" dirty="0">
              <a:ea typeface="Microsoft JhengHei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8A2B09-8C31-4BD5-88CF-8FA18C01E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8000" y="2095714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3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">
  <a:themeElements>
    <a:clrScheme name="Benutzerdefiniert 2">
      <a:dk1>
        <a:sysClr val="windowText" lastClr="000000"/>
      </a:dk1>
      <a:lt1>
        <a:sysClr val="window" lastClr="FFFFFF"/>
      </a:lt1>
      <a:dk2>
        <a:srgbClr val="0090A7"/>
      </a:dk2>
      <a:lt2>
        <a:srgbClr val="E7E6E6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0563C1"/>
      </a:hlink>
      <a:folHlink>
        <a:srgbClr val="954F72"/>
      </a:folHlink>
    </a:clrScheme>
    <a:fontScheme name="Benutzerdefiniert 1">
      <a:majorFont>
        <a:latin typeface="Microsoft JhengHei"/>
        <a:ea typeface=""/>
        <a:cs typeface=""/>
      </a:majorFont>
      <a:minorFont>
        <a:latin typeface="Microsoft JhengHe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3749</Words>
  <Application>Microsoft Macintosh PowerPoint</Application>
  <PresentationFormat>Widescreen</PresentationFormat>
  <Paragraphs>715</Paragraphs>
  <Slides>53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Microsoft JhengHei</vt:lpstr>
      <vt:lpstr>Arial</vt:lpstr>
      <vt:lpstr>Calibri</vt:lpstr>
      <vt:lpstr>Cambria Math</vt:lpstr>
      <vt:lpstr>Microsoft JhengHei Light</vt:lpstr>
      <vt:lpstr>Symbol</vt:lpstr>
      <vt:lpstr>Wingdings</vt:lpstr>
      <vt:lpstr>Office</vt:lpstr>
      <vt:lpstr>Optimized Packaging – INFORM </vt:lpstr>
      <vt:lpstr>Team</vt:lpstr>
      <vt:lpstr>Agenda</vt:lpstr>
      <vt:lpstr>Introducing the Problem: Motivation</vt:lpstr>
      <vt:lpstr>Introducing the problem: Problem statement</vt:lpstr>
      <vt:lpstr>Introducing the problem: Industry benchmarks</vt:lpstr>
      <vt:lpstr>Introducing the problem: Business Use Case @INFORM</vt:lpstr>
      <vt:lpstr>Introducing the problem: Conflict of objectives</vt:lpstr>
      <vt:lpstr>Agenda</vt:lpstr>
      <vt:lpstr>Split Model: Why?</vt:lpstr>
      <vt:lpstr>Split Model: How it works</vt:lpstr>
      <vt:lpstr>Split Model: Improvements</vt:lpstr>
      <vt:lpstr>Split Model: Highlights</vt:lpstr>
      <vt:lpstr>Benchmarking: Datasets and Metrics</vt:lpstr>
      <vt:lpstr>Split Model: Benchmark Results</vt:lpstr>
      <vt:lpstr>Genetic Algorithm: How it works</vt:lpstr>
      <vt:lpstr>Best Match Heuristic: How it works</vt:lpstr>
      <vt:lpstr>Genetic Approach: Objectives</vt:lpstr>
      <vt:lpstr>Genetic Approach: Highlights</vt:lpstr>
      <vt:lpstr>Genetic Approach: Benchmark Results</vt:lpstr>
      <vt:lpstr>Extreme Points: How it works</vt:lpstr>
      <vt:lpstr>Extreme Points: How it works</vt:lpstr>
      <vt:lpstr>Extreme Points: How it works</vt:lpstr>
      <vt:lpstr>Extreme Points: Variants</vt:lpstr>
      <vt:lpstr>Extreme Points: Highlights</vt:lpstr>
      <vt:lpstr>Extreme Points: Benchmark Results</vt:lpstr>
      <vt:lpstr>Combine Split Model and Heuristics: Why?</vt:lpstr>
      <vt:lpstr>Combine Split Model and Heuristics: How it works</vt:lpstr>
      <vt:lpstr>Combine Split Model and Heuristics: Results </vt:lpstr>
      <vt:lpstr>Agenda</vt:lpstr>
      <vt:lpstr>Peak Filling Slice Push: Why?</vt:lpstr>
      <vt:lpstr>Peak Filling Slice Push: How it works</vt:lpstr>
      <vt:lpstr>Peak Filling Slice Push: Graphical representation</vt:lpstr>
      <vt:lpstr>Peak Filling Slice Push for Pallet Packing: Why?</vt:lpstr>
      <vt:lpstr>Agenda</vt:lpstr>
      <vt:lpstr>Comparing the Results: Used boxes</vt:lpstr>
      <vt:lpstr>Comparing the Results: Spent time</vt:lpstr>
      <vt:lpstr>Comparing the Results: Used box space</vt:lpstr>
      <vt:lpstr>Comparing the Results: Conflict of objectives</vt:lpstr>
      <vt:lpstr>Comparing the Results: Rough guideline</vt:lpstr>
      <vt:lpstr>Agenda</vt:lpstr>
      <vt:lpstr>Working with our Python Package: Workflow</vt:lpstr>
      <vt:lpstr>Working with our Python Package: Quickstart guide</vt:lpstr>
      <vt:lpstr>Working with our Python Package: Output &amp; visualization</vt:lpstr>
      <vt:lpstr>Summary</vt:lpstr>
      <vt:lpstr>Agenda</vt:lpstr>
      <vt:lpstr>PowerPoint Presentation</vt:lpstr>
      <vt:lpstr>PowerPoint Presentation</vt:lpstr>
      <vt:lpstr>Backup</vt:lpstr>
      <vt:lpstr>Genetic Approach: Crossover/Mutation</vt:lpstr>
      <vt:lpstr>Extreme Points: Merit Functions</vt:lpstr>
      <vt:lpstr>Extreme Points: Why sort?</vt:lpstr>
      <vt:lpstr>Extreme Points: why sort?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 OR Practice Project Final Presentation</dc:title>
  <dc:creator>Luca</dc:creator>
  <cp:lastModifiedBy>Janos Piddubnij</cp:lastModifiedBy>
  <cp:revision>297</cp:revision>
  <dcterms:created xsi:type="dcterms:W3CDTF">2020-07-12T13:40:35Z</dcterms:created>
  <dcterms:modified xsi:type="dcterms:W3CDTF">2020-07-16T10:37:15Z</dcterms:modified>
</cp:coreProperties>
</file>