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6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2" d="100"/>
          <a:sy n="52" d="100"/>
        </p:scale>
        <p:origin x="4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576E7-16D4-4264-9795-63B6D7F87EEA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D006B-14AF-47FE-926D-EF619CE6F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55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Detect genes with changes in expression level across different experimental conditions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D006B-14AF-47FE-926D-EF619CE6F8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5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8469-D24B-4EEC-816C-78D428119D4C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E45B-38FB-475B-8A6E-E497FBB396A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89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8469-D24B-4EEC-816C-78D428119D4C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E45B-38FB-475B-8A6E-E497FBB39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2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8469-D24B-4EEC-816C-78D428119D4C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E45B-38FB-475B-8A6E-E497FBB39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7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8469-D24B-4EEC-816C-78D428119D4C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E45B-38FB-475B-8A6E-E497FBB39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8469-D24B-4EEC-816C-78D428119D4C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E45B-38FB-475B-8A6E-E497FBB396A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278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8469-D24B-4EEC-816C-78D428119D4C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E45B-38FB-475B-8A6E-E497FBB39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9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8469-D24B-4EEC-816C-78D428119D4C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E45B-38FB-475B-8A6E-E497FBB39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483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8469-D24B-4EEC-816C-78D428119D4C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E45B-38FB-475B-8A6E-E497FBB39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8469-D24B-4EEC-816C-78D428119D4C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3E45B-38FB-475B-8A6E-E497FBB39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39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9DC8469-D24B-4EEC-816C-78D428119D4C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C3E45B-38FB-475B-8A6E-E497FBB39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85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DC8469-D24B-4EEC-816C-78D428119D4C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C3E45B-38FB-475B-8A6E-E497FBB39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31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9DC8469-D24B-4EEC-816C-78D428119D4C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7C3E45B-38FB-475B-8A6E-E497FBB396A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2624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itbucket.org/azhu513/apegl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6701" y="2384074"/>
            <a:ext cx="8946953" cy="1646302"/>
          </a:xfrm>
        </p:spPr>
        <p:txBody>
          <a:bodyPr>
            <a:noAutofit/>
          </a:bodyPr>
          <a:lstStyle/>
          <a:p>
            <a:pPr algn="l"/>
            <a:r>
              <a:rPr lang="en-US" sz="6000" i="1" dirty="0" err="1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apeglm</a:t>
            </a:r>
            <a:r>
              <a:rPr lang="en-US" sz="6000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Shrinkage Estimators for Differential Expression of RNA-</a:t>
            </a:r>
            <a:r>
              <a:rPr lang="en-US" sz="6000" dirty="0" err="1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Seq</a:t>
            </a:r>
            <a:endParaRPr lang="en-US" sz="6000" i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3833" y="4411410"/>
            <a:ext cx="9960942" cy="1426487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Anqi Zhu, Joseph G. Ibrahim, Michael I. Love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Biostatistics,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cap="none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Gillings</a:t>
            </a:r>
            <a:r>
              <a:rPr lang="en-US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School of Public Health,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North Carolina Chapel Hill</a:t>
            </a:r>
            <a:endParaRPr lang="en-US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5136" y="1734450"/>
            <a:ext cx="2409825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12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828464"/>
            <a:ext cx="10058400" cy="5126566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i="1" dirty="0" err="1">
                <a:solidFill>
                  <a:schemeClr val="bg1"/>
                </a:solidFill>
              </a:rPr>
              <a:t>a</a:t>
            </a:r>
            <a:r>
              <a:rPr lang="en-US" sz="3200" i="1" dirty="0" err="1" smtClean="0">
                <a:solidFill>
                  <a:schemeClr val="bg1"/>
                </a:solidFill>
              </a:rPr>
              <a:t>peglm</a:t>
            </a:r>
            <a:r>
              <a:rPr lang="en-US" sz="3200" dirty="0">
                <a:solidFill>
                  <a:schemeClr val="bg1"/>
                </a:solidFill>
              </a:rPr>
              <a:t>: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749808" lvl="1" indent="-457200"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bg1"/>
                </a:solidFill>
              </a:rPr>
              <a:t>Shrinkage estimator on Generalized Linear Model (GLM) coefficients</a:t>
            </a:r>
          </a:p>
          <a:p>
            <a:pPr marL="457200" lvl="1" indent="-457200"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2800" dirty="0" smtClean="0">
                <a:solidFill>
                  <a:schemeClr val="bg1"/>
                </a:solidFill>
              </a:rPr>
              <a:t>Workflow</a:t>
            </a:r>
            <a:r>
              <a:rPr lang="en-US" sz="2400" dirty="0" smtClean="0">
                <a:solidFill>
                  <a:schemeClr val="bg1"/>
                </a:solidFill>
              </a:rPr>
              <a:t>:</a:t>
            </a:r>
          </a:p>
          <a:p>
            <a:pPr marL="457200" lvl="1" indent="-457200"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</a:endParaRPr>
          </a:p>
          <a:p>
            <a:pPr marL="457200" lvl="1" indent="-457200"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457200" lvl="1" indent="-457200"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</a:endParaRPr>
          </a:p>
          <a:p>
            <a:pPr marL="457200" lvl="1" indent="-457200"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457200" lvl="1" indent="-457200"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en-US" sz="2400" dirty="0">
              <a:solidFill>
                <a:schemeClr val="bg1"/>
              </a:solidFill>
            </a:endParaRPr>
          </a:p>
          <a:p>
            <a:pPr marL="457200" lvl="1" indent="-457200"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457200" lvl="1" indent="-457200"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24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apeglm</a:t>
            </a:r>
            <a:r>
              <a:rPr lang="en-US" sz="2400" dirty="0">
                <a:solidFill>
                  <a:schemeClr val="bg1"/>
                </a:solidFill>
                <a:latin typeface="Lucida Console" panose="020B0609040504020204" pitchFamily="49" charset="0"/>
              </a:rPr>
              <a:t>(Y, x, </a:t>
            </a:r>
            <a:r>
              <a:rPr lang="en-US" sz="24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log.lik</a:t>
            </a:r>
            <a:r>
              <a:rPr lang="en-US" sz="2400" dirty="0">
                <a:solidFill>
                  <a:schemeClr val="bg1"/>
                </a:solidFill>
                <a:latin typeface="Lucida Console" panose="020B0609040504020204" pitchFamily="49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param</a:t>
            </a:r>
            <a:r>
              <a:rPr lang="en-US" sz="2400" dirty="0">
                <a:solidFill>
                  <a:schemeClr val="bg1"/>
                </a:solidFill>
                <a:latin typeface="Lucida Console" panose="020B0609040504020204" pitchFamily="49" charset="0"/>
              </a:rPr>
              <a:t>=NULL, </a:t>
            </a:r>
            <a:r>
              <a:rPr lang="en-US" sz="24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coef</a:t>
            </a:r>
            <a:r>
              <a:rPr lang="en-US" sz="2400" dirty="0">
                <a:solidFill>
                  <a:schemeClr val="bg1"/>
                </a:solidFill>
                <a:latin typeface="Lucida Console" panose="020B0609040504020204" pitchFamily="49" charset="0"/>
              </a:rPr>
              <a:t>=NULL, …)</a:t>
            </a:r>
          </a:p>
          <a:p>
            <a:pPr marL="457200" lvl="1" indent="-457200"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457200" lvl="1" indent="-457200"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en-US" sz="2800" dirty="0" smtClean="0">
              <a:solidFill>
                <a:schemeClr val="bg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515832" y="2508349"/>
            <a:ext cx="8623698" cy="2445397"/>
            <a:chOff x="1515832" y="2256889"/>
            <a:chExt cx="8623698" cy="2445397"/>
          </a:xfrm>
        </p:grpSpPr>
        <p:sp>
          <p:nvSpPr>
            <p:cNvPr id="5" name="TextBox 4"/>
            <p:cNvSpPr txBox="1"/>
            <p:nvPr/>
          </p:nvSpPr>
          <p:spPr>
            <a:xfrm>
              <a:off x="2155912" y="2403782"/>
              <a:ext cx="9715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Input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043530" y="2256889"/>
              <a:ext cx="60960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Count </a:t>
              </a:r>
              <a:r>
                <a:rPr lang="en-US" sz="2400" dirty="0">
                  <a:solidFill>
                    <a:schemeClr val="bg1"/>
                  </a:solidFill>
                </a:rPr>
                <a:t>matrix, design matrix,</a:t>
              </a:r>
            </a:p>
            <a:p>
              <a:r>
                <a:rPr lang="en-US" sz="2400" dirty="0">
                  <a:solidFill>
                    <a:schemeClr val="bg1"/>
                  </a:solidFill>
                </a:rPr>
                <a:t>l</a:t>
              </a:r>
              <a:r>
                <a:rPr lang="en-US" sz="2400" dirty="0" smtClean="0">
                  <a:solidFill>
                    <a:schemeClr val="bg1"/>
                  </a:solidFill>
                </a:rPr>
                <a:t>ikelihood function, nuisance parameters 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55912" y="3268980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</a:rPr>
                <a:t>apeglm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94488" y="3223171"/>
              <a:ext cx="548752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Shrinkage estimator and Standard Error, </a:t>
              </a:r>
            </a:p>
            <a:p>
              <a:r>
                <a:rPr lang="en-US" sz="2400" dirty="0" smtClean="0">
                  <a:solidFill>
                    <a:schemeClr val="bg1"/>
                  </a:solidFill>
                </a:rPr>
                <a:t>False Sign Rate and s value, </a:t>
              </a:r>
              <a:r>
                <a:rPr lang="en-US" sz="2400" dirty="0" smtClean="0">
                  <a:solidFill>
                    <a:srgbClr val="002060"/>
                  </a:solidFill>
                </a:rPr>
                <a:t>Stephens 2016</a:t>
              </a:r>
            </a:p>
            <a:p>
              <a:r>
                <a:rPr lang="en-US" sz="2400" dirty="0" smtClean="0">
                  <a:solidFill>
                    <a:schemeClr val="bg1"/>
                  </a:solidFill>
                </a:rPr>
                <a:t>Credible intervals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15832" y="4240621"/>
              <a:ext cx="28292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Downstream analysis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2514600" y="2865447"/>
              <a:ext cx="127087" cy="28923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2514600" y="3764935"/>
              <a:ext cx="127087" cy="28923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13"/>
            <p:cNvSpPr/>
            <p:nvPr/>
          </p:nvSpPr>
          <p:spPr>
            <a:xfrm rot="10800000">
              <a:off x="3263908" y="2620952"/>
              <a:ext cx="525780" cy="10287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3416308" y="3482012"/>
              <a:ext cx="525780" cy="10287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0472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Example</a:t>
            </a:r>
            <a:r>
              <a:rPr lang="en-US" b="1" dirty="0">
                <a:solidFill>
                  <a:schemeClr val="bg1"/>
                </a:solidFill>
              </a:rPr>
              <a:t>: </a:t>
            </a:r>
            <a:r>
              <a:rPr lang="en-US" dirty="0">
                <a:solidFill>
                  <a:schemeClr val="bg1"/>
                </a:solidFill>
              </a:rPr>
              <a:t>Differential </a:t>
            </a:r>
            <a:r>
              <a:rPr lang="en-US" dirty="0" smtClean="0">
                <a:solidFill>
                  <a:schemeClr val="bg1"/>
                </a:solidFill>
              </a:rPr>
              <a:t>Expression Analysis </a:t>
            </a:r>
            <a:r>
              <a:rPr lang="en-US" dirty="0">
                <a:solidFill>
                  <a:schemeClr val="bg1"/>
                </a:solidFill>
              </a:rPr>
              <a:t>of </a:t>
            </a:r>
            <a:r>
              <a:rPr lang="en-US" dirty="0" smtClean="0">
                <a:solidFill>
                  <a:schemeClr val="bg1"/>
                </a:solidFill>
              </a:rPr>
              <a:t>RNA-</a:t>
            </a:r>
            <a:r>
              <a:rPr lang="en-US" dirty="0" err="1" smtClean="0">
                <a:solidFill>
                  <a:schemeClr val="bg1"/>
                </a:solidFill>
              </a:rPr>
              <a:t>Seq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Count Matrix</a:t>
            </a:r>
            <a:r>
              <a:rPr lang="en-US" dirty="0" smtClean="0">
                <a:solidFill>
                  <a:schemeClr val="bg1"/>
                </a:solidFill>
              </a:rPr>
              <a:t>			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1092" y="2263140"/>
            <a:ext cx="3800475" cy="1485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8760" y="2247689"/>
            <a:ext cx="2352675" cy="32194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1092" y="4283923"/>
            <a:ext cx="3990975" cy="17716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12067" y="1845734"/>
            <a:ext cx="189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Design matrix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28700" y="3761509"/>
            <a:ext cx="2555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Likelihood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function</a:t>
            </a:r>
          </a:p>
        </p:txBody>
      </p:sp>
      <p:sp>
        <p:nvSpPr>
          <p:cNvPr id="11" name="Oval 10"/>
          <p:cNvSpPr/>
          <p:nvPr/>
        </p:nvSpPr>
        <p:spPr>
          <a:xfrm>
            <a:off x="3760470" y="4223174"/>
            <a:ext cx="1161097" cy="2880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1" idx="6"/>
          </p:cNvCxnSpPr>
          <p:nvPr/>
        </p:nvCxnSpPr>
        <p:spPr>
          <a:xfrm flipV="1">
            <a:off x="4921567" y="2307399"/>
            <a:ext cx="3250883" cy="205981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57965" y="1845733"/>
            <a:ext cx="2704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Nuisance Parameter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6"/>
          <a:srcRect r="36947"/>
          <a:stretch/>
        </p:blipFill>
        <p:spPr>
          <a:xfrm>
            <a:off x="5973127" y="2324110"/>
            <a:ext cx="5999798" cy="9715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/>
          <a:srcRect b="16204"/>
          <a:stretch/>
        </p:blipFill>
        <p:spPr>
          <a:xfrm>
            <a:off x="5976937" y="3279627"/>
            <a:ext cx="6019800" cy="296115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28700" y="1737360"/>
            <a:ext cx="10968037" cy="4517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74921" y="1949048"/>
            <a:ext cx="8994431" cy="611272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3878103" y="2184613"/>
            <a:ext cx="925830" cy="3126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84" b="4116"/>
          <a:stretch/>
        </p:blipFill>
        <p:spPr>
          <a:xfrm>
            <a:off x="5073144" y="1186650"/>
            <a:ext cx="5304772" cy="457804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134927" y="5885340"/>
            <a:ext cx="3339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Figure: Estimates over true LFCs.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53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4" grpId="0"/>
      <p:bldP spid="4" grpId="0" animBg="1"/>
      <p:bldP spid="12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Other features of </a:t>
            </a:r>
            <a:r>
              <a:rPr lang="en-US" i="1" dirty="0" err="1" smtClean="0">
                <a:solidFill>
                  <a:schemeClr val="bg1"/>
                </a:solidFill>
              </a:rPr>
              <a:t>apeglm</a:t>
            </a:r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Contrasts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Weights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Random nuisance parameter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Other type of High Throughput Sequencing data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bg1"/>
                </a:solidFill>
              </a:rPr>
              <a:t>Available at</a:t>
            </a:r>
          </a:p>
          <a:p>
            <a:pPr marL="749808" lvl="1" indent="-457200"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en-US" sz="2600" dirty="0" smtClean="0">
                <a:solidFill>
                  <a:schemeClr val="bg1"/>
                </a:solidFill>
                <a:hlinkClick r:id="rId2"/>
              </a:rPr>
              <a:t>bitbucket.org/azhu513/apeglm</a:t>
            </a:r>
            <a:endParaRPr lang="en-US" sz="2600" dirty="0" smtClean="0">
              <a:solidFill>
                <a:schemeClr val="bg1"/>
              </a:solidFill>
            </a:endParaRPr>
          </a:p>
          <a:p>
            <a:pPr marL="749808" lvl="1" indent="-457200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chemeClr val="bg1"/>
                </a:solidFill>
              </a:rPr>
              <a:t>DESeq2::</a:t>
            </a:r>
            <a:r>
              <a:rPr lang="en-US" sz="2600" dirty="0" err="1" smtClean="0">
                <a:solidFill>
                  <a:schemeClr val="bg1"/>
                </a:solidFill>
              </a:rPr>
              <a:t>lfcshrink</a:t>
            </a:r>
            <a:r>
              <a:rPr lang="en-US" sz="2600" dirty="0" smtClean="0">
                <a:solidFill>
                  <a:schemeClr val="bg1"/>
                </a:solidFill>
              </a:rPr>
              <a:t>() (after submitting to Bioconductor)</a:t>
            </a:r>
            <a:endParaRPr lang="en-US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84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Reference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Love, Michael I., Wolfgang Huber, and Simon Anders. "Moderated estimation of fold change and dispersion for RNA-</a:t>
            </a:r>
            <a:r>
              <a:rPr lang="en-US" dirty="0" err="1">
                <a:solidFill>
                  <a:schemeClr val="bg1"/>
                </a:solidFill>
              </a:rPr>
              <a:t>seq</a:t>
            </a:r>
            <a:r>
              <a:rPr lang="en-US" dirty="0">
                <a:solidFill>
                  <a:schemeClr val="bg1"/>
                </a:solidFill>
              </a:rPr>
              <a:t> data with DESeq2." </a:t>
            </a:r>
            <a:r>
              <a:rPr lang="en-US" i="1" dirty="0">
                <a:solidFill>
                  <a:schemeClr val="bg1"/>
                </a:solidFill>
              </a:rPr>
              <a:t>Genome biology</a:t>
            </a:r>
            <a:r>
              <a:rPr lang="en-US" dirty="0">
                <a:solidFill>
                  <a:schemeClr val="bg1"/>
                </a:solidFill>
              </a:rPr>
              <a:t> 15.12 (2014): 550.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Stephens, Matthew. "False discovery rates: a new deal." </a:t>
            </a:r>
            <a:r>
              <a:rPr lang="en-US" i="1" dirty="0">
                <a:solidFill>
                  <a:schemeClr val="bg1"/>
                </a:solidFill>
              </a:rPr>
              <a:t>Biostatistics</a:t>
            </a:r>
            <a:r>
              <a:rPr lang="en-US" dirty="0">
                <a:solidFill>
                  <a:schemeClr val="bg1"/>
                </a:solidFill>
              </a:rPr>
              <a:t> 18.2 (2016): </a:t>
            </a:r>
            <a:r>
              <a:rPr lang="en-US">
                <a:solidFill>
                  <a:schemeClr val="bg1"/>
                </a:solidFill>
              </a:rPr>
              <a:t>275-294</a:t>
            </a:r>
            <a:r>
              <a:rPr lang="en-US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47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465</TotalTime>
  <Words>214</Words>
  <Application>Microsoft Office PowerPoint</Application>
  <PresentationFormat>Widescreen</PresentationFormat>
  <Paragraphs>46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Lucida Console</vt:lpstr>
      <vt:lpstr>Wingdings</vt:lpstr>
      <vt:lpstr>Retrospect</vt:lpstr>
      <vt:lpstr>apeglm: Shrinkage Estimators for Differential Expression of RNA-Seq</vt:lpstr>
      <vt:lpstr>PowerPoint Presentation</vt:lpstr>
      <vt:lpstr>Example: Differential Expression Analysis of RNA-Seq</vt:lpstr>
      <vt:lpstr>Other features of apeglm</vt:lpstr>
      <vt:lpstr>Reference</vt:lpstr>
    </vt:vector>
  </TitlesOfParts>
  <Company>The University of North Carolina at Chapel Hill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apeglm: Shrinkage Estimators for Differential Expression of RNA-Seq</dc:title>
  <dc:creator>anqizhu</dc:creator>
  <cp:lastModifiedBy>anqizhu</cp:lastModifiedBy>
  <cp:revision>48</cp:revision>
  <dcterms:created xsi:type="dcterms:W3CDTF">2017-07-24T17:52:34Z</dcterms:created>
  <dcterms:modified xsi:type="dcterms:W3CDTF">2017-07-26T14:07:15Z</dcterms:modified>
</cp:coreProperties>
</file>